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Lst>
  <p:notesMasterIdLst>
    <p:notesMasterId r:id="rId28"/>
  </p:notesMasterIdLst>
  <p:sldIdLst>
    <p:sldId id="306" r:id="rId5"/>
    <p:sldId id="308" r:id="rId6"/>
    <p:sldId id="310" r:id="rId7"/>
    <p:sldId id="317" r:id="rId8"/>
    <p:sldId id="311" r:id="rId9"/>
    <p:sldId id="319" r:id="rId10"/>
    <p:sldId id="312" r:id="rId11"/>
    <p:sldId id="321" r:id="rId12"/>
    <p:sldId id="313" r:id="rId13"/>
    <p:sldId id="326" r:id="rId14"/>
    <p:sldId id="314" r:id="rId15"/>
    <p:sldId id="315" r:id="rId16"/>
    <p:sldId id="327" r:id="rId17"/>
    <p:sldId id="316" r:id="rId18"/>
    <p:sldId id="328" r:id="rId19"/>
    <p:sldId id="318" r:id="rId20"/>
    <p:sldId id="320" r:id="rId21"/>
    <p:sldId id="329" r:id="rId22"/>
    <p:sldId id="322" r:id="rId23"/>
    <p:sldId id="330" r:id="rId24"/>
    <p:sldId id="323" r:id="rId25"/>
    <p:sldId id="324" r:id="rId26"/>
    <p:sldId id="32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92" userDrawn="1">
          <p15:clr>
            <a:srgbClr val="A4A3A4"/>
          </p15:clr>
        </p15:guide>
        <p15:guide id="2" pos="7056" userDrawn="1">
          <p15:clr>
            <a:srgbClr val="A4A3A4"/>
          </p15:clr>
        </p15:guide>
        <p15:guide id="3" orient="horz" pos="31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4967" autoAdjust="0"/>
  </p:normalViewPr>
  <p:slideViewPr>
    <p:cSldViewPr snapToGrid="0">
      <p:cViewPr varScale="1">
        <p:scale>
          <a:sx n="57" d="100"/>
          <a:sy n="57" d="100"/>
        </p:scale>
        <p:origin x="696" y="48"/>
      </p:cViewPr>
      <p:guideLst>
        <p:guide orient="horz" pos="1392"/>
        <p:guide pos="7056"/>
        <p:guide orient="horz"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A28068-AFBD-4979-B752-9EB6F90B1386}" type="datetimeFigureOut">
              <a:rPr lang="en-US" smtClean="0"/>
              <a:t>1/30/2023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939589-3E79-4C82-AA4A-FE78234FAA59}" type="slidenum">
              <a:rPr lang="en-US" smtClean="0"/>
              <a:t>‹#›</a:t>
            </a:fld>
            <a:endParaRPr lang="en-US" dirty="0"/>
          </a:p>
        </p:txBody>
      </p:sp>
    </p:spTree>
    <p:extLst>
      <p:ext uri="{BB962C8B-B14F-4D97-AF65-F5344CB8AC3E}">
        <p14:creationId xmlns:p14="http://schemas.microsoft.com/office/powerpoint/2010/main" val="219496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9780267"/>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784848" y="1681163"/>
            <a:ext cx="45537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784848" y="2505075"/>
            <a:ext cx="4553712"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937595559"/>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1444752"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1444752"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4983480" y="1681163"/>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4983480" y="2505075"/>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2" name="Graphic 15">
            <a:extLst>
              <a:ext uri="{FF2B5EF4-FFF2-40B4-BE49-F238E27FC236}">
                <a16:creationId xmlns:a16="http://schemas.microsoft.com/office/drawing/2014/main" id="{A9475260-301F-4744-B1DA-7B00F6FB434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4" name="Graphic 16">
            <a:extLst>
              <a:ext uri="{FF2B5EF4-FFF2-40B4-BE49-F238E27FC236}">
                <a16:creationId xmlns:a16="http://schemas.microsoft.com/office/drawing/2014/main" id="{9BBD3F4B-0836-48C5-AC68-747456D1DD50}"/>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6" name="Graphic 14">
            <a:extLst>
              <a:ext uri="{FF2B5EF4-FFF2-40B4-BE49-F238E27FC236}">
                <a16:creationId xmlns:a16="http://schemas.microsoft.com/office/drawing/2014/main" id="{9B4398D5-99F4-4F83-AA77-9B4177648CAF}"/>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5" name="Text Placeholder 4">
            <a:extLst>
              <a:ext uri="{FF2B5EF4-FFF2-40B4-BE49-F238E27FC236}">
                <a16:creationId xmlns:a16="http://schemas.microsoft.com/office/drawing/2014/main" id="{2D693B15-7265-4478-9579-62FCD5222D04}"/>
              </a:ext>
            </a:extLst>
          </p:cNvPr>
          <p:cNvSpPr>
            <a:spLocks noGrp="1"/>
          </p:cNvSpPr>
          <p:nvPr>
            <p:ph type="body" sz="quarter" idx="13"/>
          </p:nvPr>
        </p:nvSpPr>
        <p:spPr>
          <a:xfrm>
            <a:off x="8531352" y="1769269"/>
            <a:ext cx="28346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5">
            <a:extLst>
              <a:ext uri="{FF2B5EF4-FFF2-40B4-BE49-F238E27FC236}">
                <a16:creationId xmlns:a16="http://schemas.microsoft.com/office/drawing/2014/main" id="{48F9E92F-BB16-4896-A47F-6497C3D705B9}"/>
              </a:ext>
            </a:extLst>
          </p:cNvPr>
          <p:cNvSpPr>
            <a:spLocks noGrp="1"/>
          </p:cNvSpPr>
          <p:nvPr>
            <p:ph sz="quarter" idx="14"/>
          </p:nvPr>
        </p:nvSpPr>
        <p:spPr>
          <a:xfrm>
            <a:off x="8531352" y="2593181"/>
            <a:ext cx="2834640" cy="3684588"/>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373079816"/>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hasCustomPrompt="1"/>
          </p:nvPr>
        </p:nvSpPr>
        <p:spPr>
          <a:xfrm>
            <a:off x="6391656" y="804672"/>
            <a:ext cx="4434840" cy="886968"/>
          </a:xfrm>
        </p:spPr>
        <p:txBody>
          <a:bodyPr anchor="b"/>
          <a:lstStyle>
            <a:lvl1pPr algn="l">
              <a:defRPr sz="5400" b="0" i="0" cap="none" baseline="0"/>
            </a:lvl1pPr>
          </a:lstStyle>
          <a:p>
            <a:r>
              <a:rPr lang="en-US" dirty="0"/>
              <a:t>Title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4" y="1801368"/>
            <a:ext cx="4434840" cy="4754880"/>
          </a:xfrm>
        </p:spPr>
        <p:txBody>
          <a:bodyPr>
            <a:normAutofit/>
          </a:bodyPr>
          <a:lstStyle>
            <a:lvl1pPr marL="0" indent="0" algn="l">
              <a:lnSpc>
                <a:spcPct val="11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108960"/>
            <a:ext cx="5221224" cy="3447288"/>
          </a:xfrm>
        </p:spPr>
        <p:txBody>
          <a:bodyPr anchor="ctr"/>
          <a:lstStyle>
            <a:lvl1pPr algn="ctr">
              <a:buNone/>
              <a:defRPr>
                <a:solidFill>
                  <a:schemeClr val="bg1"/>
                </a:solidFill>
              </a:defRPr>
            </a:lvl1pPr>
          </a:lstStyle>
          <a:p>
            <a:r>
              <a:rPr lang="en-US"/>
              <a:t>Click icon to add picture</a:t>
            </a:r>
            <a:endParaRPr lang="en-US" dirty="0"/>
          </a:p>
        </p:txBody>
      </p:sp>
      <p:sp>
        <p:nvSpPr>
          <p:cNvPr id="10" name="Picture Placeholder 12">
            <a:extLst>
              <a:ext uri="{FF2B5EF4-FFF2-40B4-BE49-F238E27FC236}">
                <a16:creationId xmlns:a16="http://schemas.microsoft.com/office/drawing/2014/main" id="{F146D6C1-343E-4F97-A565-55BBB15F4C77}"/>
              </a:ext>
            </a:extLst>
          </p:cNvPr>
          <p:cNvSpPr>
            <a:spLocks noGrp="1"/>
          </p:cNvSpPr>
          <p:nvPr>
            <p:ph type="pic" sz="quarter" idx="14"/>
          </p:nvPr>
        </p:nvSpPr>
        <p:spPr>
          <a:xfrm>
            <a:off x="283464" y="301752"/>
            <a:ext cx="2459736" cy="2505456"/>
          </a:xfrm>
        </p:spPr>
        <p:txBody>
          <a:bodyPr anchor="ctr"/>
          <a:lstStyle>
            <a:lvl1pPr algn="ctr">
              <a:buNone/>
              <a:defRPr>
                <a:solidFill>
                  <a:schemeClr val="bg1"/>
                </a:solidFill>
              </a:defRPr>
            </a:lvl1pPr>
          </a:lstStyle>
          <a:p>
            <a:r>
              <a:rPr lang="en-US"/>
              <a:t>Click icon to add picture</a:t>
            </a:r>
            <a:endParaRPr lang="en-US" dirty="0"/>
          </a:p>
        </p:txBody>
      </p:sp>
      <p:sp>
        <p:nvSpPr>
          <p:cNvPr id="11" name="Picture Placeholder 12">
            <a:extLst>
              <a:ext uri="{FF2B5EF4-FFF2-40B4-BE49-F238E27FC236}">
                <a16:creationId xmlns:a16="http://schemas.microsoft.com/office/drawing/2014/main" id="{BA123E2D-4554-47D5-B0EC-0C47EDB41626}"/>
              </a:ext>
            </a:extLst>
          </p:cNvPr>
          <p:cNvSpPr>
            <a:spLocks noGrp="1"/>
          </p:cNvSpPr>
          <p:nvPr>
            <p:ph type="pic" sz="quarter" idx="15"/>
          </p:nvPr>
        </p:nvSpPr>
        <p:spPr>
          <a:xfrm>
            <a:off x="3044952" y="301752"/>
            <a:ext cx="2459736" cy="2505456"/>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257891487"/>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3186EA6A-5CD5-4DF7-9C8A-EDFAF28A80D9}"/>
              </a:ext>
            </a:extLst>
          </p:cNvPr>
          <p:cNvSpPr>
            <a:spLocks noGrp="1"/>
          </p:cNvSpPr>
          <p:nvPr>
            <p:ph type="pic" sz="quarter" idx="14"/>
          </p:nvPr>
        </p:nvSpPr>
        <p:spPr>
          <a:xfrm>
            <a:off x="1777111" y="407499"/>
            <a:ext cx="1952279" cy="1952279"/>
          </a:xfrm>
          <a:custGeom>
            <a:avLst/>
            <a:gdLst>
              <a:gd name="connsiteX0" fmla="*/ 976140 w 1952279"/>
              <a:gd name="connsiteY0" fmla="*/ 0 h 1952279"/>
              <a:gd name="connsiteX1" fmla="*/ 1952279 w 1952279"/>
              <a:gd name="connsiteY1" fmla="*/ 976140 h 1952279"/>
              <a:gd name="connsiteX2" fmla="*/ 976140 w 1952279"/>
              <a:gd name="connsiteY2" fmla="*/ 1952279 h 1952279"/>
              <a:gd name="connsiteX3" fmla="*/ 0 w 1952279"/>
              <a:gd name="connsiteY3" fmla="*/ 976140 h 1952279"/>
              <a:gd name="connsiteX4" fmla="*/ 976140 w 1952279"/>
              <a:gd name="connsiteY4" fmla="*/ 0 h 19522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52279" h="1952279">
                <a:moveTo>
                  <a:pt x="976140" y="0"/>
                </a:moveTo>
                <a:cubicBezTo>
                  <a:pt x="1515247" y="0"/>
                  <a:pt x="1952279" y="437033"/>
                  <a:pt x="1952279" y="976140"/>
                </a:cubicBezTo>
                <a:cubicBezTo>
                  <a:pt x="1952279" y="1515246"/>
                  <a:pt x="1515247" y="1952279"/>
                  <a:pt x="976140" y="1952279"/>
                </a:cubicBezTo>
                <a:cubicBezTo>
                  <a:pt x="437033" y="1952279"/>
                  <a:pt x="0" y="1515246"/>
                  <a:pt x="0" y="976140"/>
                </a:cubicBezTo>
                <a:cubicBezTo>
                  <a:pt x="0" y="437033"/>
                  <a:pt x="437033" y="0"/>
                  <a:pt x="976140"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2" name="Picture Placeholder 31">
            <a:extLst>
              <a:ext uri="{FF2B5EF4-FFF2-40B4-BE49-F238E27FC236}">
                <a16:creationId xmlns:a16="http://schemas.microsoft.com/office/drawing/2014/main" id="{83D5117F-F235-498D-99A5-9DE2D665576C}"/>
              </a:ext>
            </a:extLst>
          </p:cNvPr>
          <p:cNvSpPr>
            <a:spLocks noGrp="1"/>
          </p:cNvSpPr>
          <p:nvPr>
            <p:ph type="pic" sz="quarter" idx="15"/>
          </p:nvPr>
        </p:nvSpPr>
        <p:spPr>
          <a:xfrm>
            <a:off x="3528345" y="1972581"/>
            <a:ext cx="2290065" cy="2273502"/>
          </a:xfrm>
          <a:custGeom>
            <a:avLst/>
            <a:gdLst>
              <a:gd name="connsiteX0" fmla="*/ 1145032 w 2290065"/>
              <a:gd name="connsiteY0" fmla="*/ 0 h 2273502"/>
              <a:gd name="connsiteX1" fmla="*/ 2290065 w 2290065"/>
              <a:gd name="connsiteY1" fmla="*/ 1145033 h 2273502"/>
              <a:gd name="connsiteX2" fmla="*/ 1375797 w 2290065"/>
              <a:gd name="connsiteY2" fmla="*/ 2266803 h 2273502"/>
              <a:gd name="connsiteX3" fmla="*/ 1331903 w 2290065"/>
              <a:gd name="connsiteY3" fmla="*/ 2273502 h 2273502"/>
              <a:gd name="connsiteX4" fmla="*/ 958162 w 2290065"/>
              <a:gd name="connsiteY4" fmla="*/ 2273502 h 2273502"/>
              <a:gd name="connsiteX5" fmla="*/ 914268 w 2290065"/>
              <a:gd name="connsiteY5" fmla="*/ 2266803 h 2273502"/>
              <a:gd name="connsiteX6" fmla="*/ 5911 w 2290065"/>
              <a:gd name="connsiteY6" fmla="*/ 1262106 h 2273502"/>
              <a:gd name="connsiteX7" fmla="*/ 0 w 2290065"/>
              <a:gd name="connsiteY7" fmla="*/ 1145053 h 2273502"/>
              <a:gd name="connsiteX8" fmla="*/ 0 w 2290065"/>
              <a:gd name="connsiteY8" fmla="*/ 1145014 h 2273502"/>
              <a:gd name="connsiteX9" fmla="*/ 5911 w 2290065"/>
              <a:gd name="connsiteY9" fmla="*/ 1027960 h 2273502"/>
              <a:gd name="connsiteX10" fmla="*/ 1145032 w 2290065"/>
              <a:gd name="connsiteY10" fmla="*/ 0 h 2273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90065" h="2273502">
                <a:moveTo>
                  <a:pt x="1145032" y="0"/>
                </a:moveTo>
                <a:cubicBezTo>
                  <a:pt x="1777417" y="0"/>
                  <a:pt x="2290065" y="512649"/>
                  <a:pt x="2290065" y="1145033"/>
                </a:cubicBezTo>
                <a:cubicBezTo>
                  <a:pt x="2290065" y="1698370"/>
                  <a:pt x="1897569" y="2160033"/>
                  <a:pt x="1375797" y="2266803"/>
                </a:cubicBezTo>
                <a:lnTo>
                  <a:pt x="1331903" y="2273502"/>
                </a:lnTo>
                <a:lnTo>
                  <a:pt x="958162" y="2273502"/>
                </a:lnTo>
                <a:lnTo>
                  <a:pt x="914268" y="2266803"/>
                </a:lnTo>
                <a:cubicBezTo>
                  <a:pt x="429765" y="2167660"/>
                  <a:pt x="56730" y="1762511"/>
                  <a:pt x="5911" y="1262106"/>
                </a:cubicBezTo>
                <a:lnTo>
                  <a:pt x="0" y="1145053"/>
                </a:lnTo>
                <a:lnTo>
                  <a:pt x="0" y="1145014"/>
                </a:lnTo>
                <a:lnTo>
                  <a:pt x="5911" y="1027960"/>
                </a:lnTo>
                <a:cubicBezTo>
                  <a:pt x="64548" y="450571"/>
                  <a:pt x="552172" y="0"/>
                  <a:pt x="1145032"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1" name="Picture Placeholder 30">
            <a:extLst>
              <a:ext uri="{FF2B5EF4-FFF2-40B4-BE49-F238E27FC236}">
                <a16:creationId xmlns:a16="http://schemas.microsoft.com/office/drawing/2014/main" id="{E1E0A794-F1D3-4628-B5B1-9D48AB34C3D4}"/>
              </a:ext>
            </a:extLst>
          </p:cNvPr>
          <p:cNvSpPr>
            <a:spLocks noGrp="1"/>
          </p:cNvSpPr>
          <p:nvPr>
            <p:ph type="pic" sz="quarter" idx="16"/>
          </p:nvPr>
        </p:nvSpPr>
        <p:spPr>
          <a:xfrm>
            <a:off x="5579539" y="4386312"/>
            <a:ext cx="3119293" cy="2462810"/>
          </a:xfrm>
          <a:custGeom>
            <a:avLst/>
            <a:gdLst>
              <a:gd name="connsiteX0" fmla="*/ 1559647 w 3119293"/>
              <a:gd name="connsiteY0" fmla="*/ 0 h 2462810"/>
              <a:gd name="connsiteX1" fmla="*/ 3119293 w 3119293"/>
              <a:gd name="connsiteY1" fmla="*/ 1559647 h 2462810"/>
              <a:gd name="connsiteX2" fmla="*/ 2852930 w 3119293"/>
              <a:gd name="connsiteY2" fmla="*/ 2431660 h 2462810"/>
              <a:gd name="connsiteX3" fmla="*/ 2829636 w 3119293"/>
              <a:gd name="connsiteY3" fmla="*/ 2462810 h 2462810"/>
              <a:gd name="connsiteX4" fmla="*/ 289658 w 3119293"/>
              <a:gd name="connsiteY4" fmla="*/ 2462810 h 2462810"/>
              <a:gd name="connsiteX5" fmla="*/ 266363 w 3119293"/>
              <a:gd name="connsiteY5" fmla="*/ 2431660 h 2462810"/>
              <a:gd name="connsiteX6" fmla="*/ 0 w 3119293"/>
              <a:gd name="connsiteY6" fmla="*/ 1559647 h 2462810"/>
              <a:gd name="connsiteX7" fmla="*/ 1559647 w 3119293"/>
              <a:gd name="connsiteY7" fmla="*/ 0 h 2462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19293" h="2462810">
                <a:moveTo>
                  <a:pt x="1559647" y="0"/>
                </a:moveTo>
                <a:cubicBezTo>
                  <a:pt x="2421016" y="0"/>
                  <a:pt x="3119293" y="698278"/>
                  <a:pt x="3119293" y="1559647"/>
                </a:cubicBezTo>
                <a:cubicBezTo>
                  <a:pt x="3119293" y="1882660"/>
                  <a:pt x="3021098" y="2182739"/>
                  <a:pt x="2852930" y="2431660"/>
                </a:cubicBezTo>
                <a:lnTo>
                  <a:pt x="2829636" y="2462810"/>
                </a:lnTo>
                <a:lnTo>
                  <a:pt x="289658" y="2462810"/>
                </a:lnTo>
                <a:lnTo>
                  <a:pt x="266363" y="2431660"/>
                </a:lnTo>
                <a:cubicBezTo>
                  <a:pt x="98195" y="2182739"/>
                  <a:pt x="0" y="1882660"/>
                  <a:pt x="0" y="1559647"/>
                </a:cubicBezTo>
                <a:cubicBezTo>
                  <a:pt x="0" y="698278"/>
                  <a:pt x="698278" y="0"/>
                  <a:pt x="1559647" y="0"/>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30" name="Picture Placeholder 29">
            <a:extLst>
              <a:ext uri="{FF2B5EF4-FFF2-40B4-BE49-F238E27FC236}">
                <a16:creationId xmlns:a16="http://schemas.microsoft.com/office/drawing/2014/main" id="{B8D3F45B-B631-47D3-A33C-71CEC2B3602C}"/>
              </a:ext>
            </a:extLst>
          </p:cNvPr>
          <p:cNvSpPr>
            <a:spLocks noGrp="1"/>
          </p:cNvSpPr>
          <p:nvPr>
            <p:ph type="pic" sz="quarter" idx="17"/>
          </p:nvPr>
        </p:nvSpPr>
        <p:spPr>
          <a:xfrm>
            <a:off x="1092905" y="4018982"/>
            <a:ext cx="3854161" cy="2839018"/>
          </a:xfrm>
          <a:custGeom>
            <a:avLst/>
            <a:gdLst>
              <a:gd name="connsiteX0" fmla="*/ 1927061 w 3854161"/>
              <a:gd name="connsiteY0" fmla="*/ 0 h 2839018"/>
              <a:gd name="connsiteX1" fmla="*/ 1927101 w 3854161"/>
              <a:gd name="connsiteY1" fmla="*/ 0 h 2839018"/>
              <a:gd name="connsiteX2" fmla="*/ 2124114 w 3854161"/>
              <a:gd name="connsiteY2" fmla="*/ 9948 h 2839018"/>
              <a:gd name="connsiteX3" fmla="*/ 3854161 w 3854161"/>
              <a:gd name="connsiteY3" fmla="*/ 1927080 h 2839018"/>
              <a:gd name="connsiteX4" fmla="*/ 3702722 w 3854161"/>
              <a:gd name="connsiteY4" fmla="*/ 2677187 h 2839018"/>
              <a:gd name="connsiteX5" fmla="*/ 3624763 w 3854161"/>
              <a:gd name="connsiteY5" fmla="*/ 2839018 h 2839018"/>
              <a:gd name="connsiteX6" fmla="*/ 229398 w 3854161"/>
              <a:gd name="connsiteY6" fmla="*/ 2839018 h 2839018"/>
              <a:gd name="connsiteX7" fmla="*/ 151440 w 3854161"/>
              <a:gd name="connsiteY7" fmla="*/ 2677187 h 2839018"/>
              <a:gd name="connsiteX8" fmla="*/ 0 w 3854161"/>
              <a:gd name="connsiteY8" fmla="*/ 1927080 h 2839018"/>
              <a:gd name="connsiteX9" fmla="*/ 1730048 w 3854161"/>
              <a:gd name="connsiteY9" fmla="*/ 9948 h 2839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54161" h="2839018">
                <a:moveTo>
                  <a:pt x="1927061" y="0"/>
                </a:moveTo>
                <a:lnTo>
                  <a:pt x="1927101" y="0"/>
                </a:lnTo>
                <a:lnTo>
                  <a:pt x="2124114" y="9948"/>
                </a:lnTo>
                <a:cubicBezTo>
                  <a:pt x="3095856" y="108634"/>
                  <a:pt x="3854161" y="929301"/>
                  <a:pt x="3854161" y="1927080"/>
                </a:cubicBezTo>
                <a:cubicBezTo>
                  <a:pt x="3854161" y="2193154"/>
                  <a:pt x="3800237" y="2446634"/>
                  <a:pt x="3702722" y="2677187"/>
                </a:cubicBezTo>
                <a:lnTo>
                  <a:pt x="3624763" y="2839018"/>
                </a:lnTo>
                <a:lnTo>
                  <a:pt x="229398" y="2839018"/>
                </a:lnTo>
                <a:lnTo>
                  <a:pt x="151440" y="2677187"/>
                </a:lnTo>
                <a:cubicBezTo>
                  <a:pt x="53924" y="2446634"/>
                  <a:pt x="0" y="2193154"/>
                  <a:pt x="0" y="1927080"/>
                </a:cubicBezTo>
                <a:cubicBezTo>
                  <a:pt x="0" y="929301"/>
                  <a:pt x="758305" y="108634"/>
                  <a:pt x="1730048" y="9948"/>
                </a:cubicBezTo>
                <a:close/>
              </a:path>
            </a:pathLst>
          </a:custGeom>
        </p:spPr>
        <p:txBody>
          <a:bodyPr wrap="square" anchor="ctr">
            <a:noAutofit/>
          </a:bodyPr>
          <a:lstStyle>
            <a:lvl1pPr algn="ctr">
              <a:buNone/>
              <a:defRPr sz="1800">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a:xfrm>
            <a:off x="5760720" y="585216"/>
            <a:ext cx="5276088" cy="2276856"/>
          </a:xfrm>
        </p:spPr>
        <p:txBody>
          <a:bodyPr anchor="b"/>
          <a:lstStyle>
            <a:lvl1pPr algn="r">
              <a:defRPr sz="4800" b="1" cap="all" spc="400" baseline="0">
                <a:solidFill>
                  <a:schemeClr val="bg1"/>
                </a:solidFill>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a:t>
            </a:fld>
            <a:endParaRPr lang="en-US" dirty="0"/>
          </a:p>
        </p:txBody>
      </p:sp>
      <p:sp>
        <p:nvSpPr>
          <p:cNvPr id="8" name="Graphic 32">
            <a:extLst>
              <a:ext uri="{FF2B5EF4-FFF2-40B4-BE49-F238E27FC236}">
                <a16:creationId xmlns:a16="http://schemas.microsoft.com/office/drawing/2014/main" id="{846CD0EA-B0AA-4845-81A5-4ADD7C58B12F}"/>
              </a:ext>
            </a:extLst>
          </p:cNvPr>
          <p:cNvSpPr/>
          <p:nvPr userDrawn="1"/>
        </p:nvSpPr>
        <p:spPr>
          <a:xfrm>
            <a:off x="1472366" y="185953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0" name="Graphic 33">
            <a:extLst>
              <a:ext uri="{FF2B5EF4-FFF2-40B4-BE49-F238E27FC236}">
                <a16:creationId xmlns:a16="http://schemas.microsoft.com/office/drawing/2014/main" id="{0E97A0CB-7CB1-47F0-BD48-EEECBAC39CD2}"/>
              </a:ext>
            </a:extLst>
          </p:cNvPr>
          <p:cNvSpPr/>
          <p:nvPr userDrawn="1"/>
        </p:nvSpPr>
        <p:spPr>
          <a:xfrm>
            <a:off x="2014523" y="3146867"/>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12" name="Graphic 31">
            <a:extLst>
              <a:ext uri="{FF2B5EF4-FFF2-40B4-BE49-F238E27FC236}">
                <a16:creationId xmlns:a16="http://schemas.microsoft.com/office/drawing/2014/main" id="{477816C9-06CB-4BC5-B26B-6A2877BD941A}"/>
              </a:ext>
            </a:extLst>
          </p:cNvPr>
          <p:cNvSpPr/>
          <p:nvPr userDrawn="1"/>
        </p:nvSpPr>
        <p:spPr>
          <a:xfrm>
            <a:off x="5404920" y="4508295"/>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760720" y="3127248"/>
            <a:ext cx="5276088" cy="1124712"/>
          </a:xfrm>
        </p:spPr>
        <p:txBody>
          <a:bodyPr/>
          <a:lstStyle>
            <a:lvl1pPr marL="0" indent="0" algn="r">
              <a:buNone/>
              <a:defRPr sz="18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301045157"/>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291002"/>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r>
              <a:rPr lang="en-US" dirty="0"/>
              <a:t>9/3/20XX</a:t>
            </a:r>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867636"/>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6805959"/>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r>
              <a:rPr lang="en-US" dirty="0"/>
              <a:t>9/3/20XX</a:t>
            </a:r>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0775527"/>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2 Slide">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298448" y="594360"/>
            <a:ext cx="6272784" cy="2843784"/>
          </a:xfrm>
        </p:spPr>
        <p:txBody>
          <a:bodyPr anchor="b"/>
          <a:lstStyle>
            <a:lvl1pPr algn="l">
              <a:defRPr sz="540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5641848" y="4700016"/>
            <a:ext cx="5093208" cy="1197864"/>
          </a:xfrm>
        </p:spPr>
        <p:txBody>
          <a:bodyPr>
            <a:normAutofit/>
          </a:bodyPr>
          <a:lstStyle>
            <a:lvl1pPr marL="0" indent="0" algn="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9" name="Straight Connector 8">
            <a:extLst>
              <a:ext uri="{FF2B5EF4-FFF2-40B4-BE49-F238E27FC236}">
                <a16:creationId xmlns:a16="http://schemas.microsoft.com/office/drawing/2014/main" id="{8E825845-66DD-4B77-A729-CD97D156FE6C}"/>
              </a:ext>
            </a:extLst>
          </p:cNvPr>
          <p:cNvCxnSpPr>
            <a:cxnSpLocks/>
          </p:cNvCxnSpPr>
          <p:nvPr userDrawn="1"/>
        </p:nvCxnSpPr>
        <p:spPr>
          <a:xfrm>
            <a:off x="1301262" y="3496322"/>
            <a:ext cx="0" cy="335280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9" name="Graphic 12">
            <a:extLst>
              <a:ext uri="{FF2B5EF4-FFF2-40B4-BE49-F238E27FC236}">
                <a16:creationId xmlns:a16="http://schemas.microsoft.com/office/drawing/2014/main" id="{818B4386-1FCF-4ACE-BE25-AF9CC5E2256F}"/>
              </a:ext>
            </a:extLst>
          </p:cNvPr>
          <p:cNvSpPr/>
          <p:nvPr userDrawn="1"/>
        </p:nvSpPr>
        <p:spPr>
          <a:xfrm>
            <a:off x="82177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21" name="Graphic 13">
            <a:extLst>
              <a:ext uri="{FF2B5EF4-FFF2-40B4-BE49-F238E27FC236}">
                <a16:creationId xmlns:a16="http://schemas.microsoft.com/office/drawing/2014/main" id="{19319560-50ED-4963-A2CF-74663239D426}"/>
              </a:ext>
            </a:extLst>
          </p:cNvPr>
          <p:cNvSpPr/>
          <p:nvPr userDrawn="1"/>
        </p:nvSpPr>
        <p:spPr>
          <a:xfrm>
            <a:off x="78590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chemeClr val="bg1"/>
          </a:solidFill>
          <a:ln w="603" cap="flat">
            <a:noFill/>
            <a:prstDash val="solid"/>
            <a:miter/>
          </a:ln>
        </p:spPr>
        <p:txBody>
          <a:bodyPr rtlCol="0" anchor="ctr"/>
          <a:lstStyle/>
          <a:p>
            <a:endParaRPr lang="en-US" dirty="0"/>
          </a:p>
        </p:txBody>
      </p:sp>
      <p:sp>
        <p:nvSpPr>
          <p:cNvPr id="23" name="Graphic 15">
            <a:extLst>
              <a:ext uri="{FF2B5EF4-FFF2-40B4-BE49-F238E27FC236}">
                <a16:creationId xmlns:a16="http://schemas.microsoft.com/office/drawing/2014/main" id="{E5ABBDAD-943D-48F3-9C80-B29C48966C79}"/>
              </a:ext>
            </a:extLst>
          </p:cNvPr>
          <p:cNvSpPr/>
          <p:nvPr userDrawn="1"/>
        </p:nvSpPr>
        <p:spPr>
          <a:xfrm>
            <a:off x="78434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137906023"/>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bg>
      <p:bgPr>
        <a:gradFill>
          <a:gsLst>
            <a:gs pos="100000">
              <a:schemeClr val="accent4"/>
            </a:gs>
            <a:gs pos="0">
              <a:schemeClr val="accent2"/>
            </a:gs>
          </a:gsLst>
          <a:lin ang="8100000" scaled="1"/>
        </a:gra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34120D15-E48C-4FBE-BB95-24DB36D9F458}"/>
              </a:ext>
            </a:extLst>
          </p:cNvPr>
          <p:cNvSpPr>
            <a:spLocks noGrp="1"/>
          </p:cNvSpPr>
          <p:nvPr>
            <p:ph type="pic" sz="quarter" idx="14"/>
          </p:nvPr>
        </p:nvSpPr>
        <p:spPr>
          <a:xfrm>
            <a:off x="1366432" y="2530058"/>
            <a:ext cx="3707972" cy="3707971"/>
          </a:xfrm>
          <a:custGeom>
            <a:avLst/>
            <a:gdLst>
              <a:gd name="connsiteX0" fmla="*/ 1853986 w 3707972"/>
              <a:gd name="connsiteY0" fmla="*/ 0 h 3707971"/>
              <a:gd name="connsiteX1" fmla="*/ 3707972 w 3707972"/>
              <a:gd name="connsiteY1" fmla="*/ 1853986 h 3707971"/>
              <a:gd name="connsiteX2" fmla="*/ 2043545 w 3707972"/>
              <a:gd name="connsiteY2" fmla="*/ 3698400 h 3707971"/>
              <a:gd name="connsiteX3" fmla="*/ 1854006 w 3707972"/>
              <a:gd name="connsiteY3" fmla="*/ 3707971 h 3707971"/>
              <a:gd name="connsiteX4" fmla="*/ 1853966 w 3707972"/>
              <a:gd name="connsiteY4" fmla="*/ 3707971 h 3707971"/>
              <a:gd name="connsiteX5" fmla="*/ 1664427 w 3707972"/>
              <a:gd name="connsiteY5" fmla="*/ 3698400 h 3707971"/>
              <a:gd name="connsiteX6" fmla="*/ 0 w 3707972"/>
              <a:gd name="connsiteY6" fmla="*/ 1853986 h 3707971"/>
              <a:gd name="connsiteX7" fmla="*/ 1853986 w 3707972"/>
              <a:gd name="connsiteY7" fmla="*/ 0 h 3707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7972" h="3707971">
                <a:moveTo>
                  <a:pt x="1853986" y="0"/>
                </a:moveTo>
                <a:cubicBezTo>
                  <a:pt x="2877914" y="0"/>
                  <a:pt x="3707972" y="830058"/>
                  <a:pt x="3707972" y="1853986"/>
                </a:cubicBezTo>
                <a:cubicBezTo>
                  <a:pt x="3707972" y="2813919"/>
                  <a:pt x="2978429" y="3603458"/>
                  <a:pt x="2043545" y="3698400"/>
                </a:cubicBezTo>
                <a:lnTo>
                  <a:pt x="1854006" y="3707971"/>
                </a:lnTo>
                <a:lnTo>
                  <a:pt x="1853966" y="3707971"/>
                </a:lnTo>
                <a:lnTo>
                  <a:pt x="1664427" y="3698400"/>
                </a:lnTo>
                <a:cubicBezTo>
                  <a:pt x="729543" y="3603458"/>
                  <a:pt x="0" y="2813919"/>
                  <a:pt x="0" y="1853986"/>
                </a:cubicBezTo>
                <a:cubicBezTo>
                  <a:pt x="0" y="830058"/>
                  <a:pt x="830058" y="0"/>
                  <a:pt x="1853986" y="0"/>
                </a:cubicBezTo>
                <a:close/>
              </a:path>
            </a:pathLst>
          </a:custGeom>
        </p:spPr>
        <p:txBody>
          <a:bodyPr wrap="square" anchor="ctr">
            <a:noAutofit/>
          </a:bodyPr>
          <a:lstStyle>
            <a:lvl1pPr algn="ctr">
              <a:buNone/>
              <a:defRPr sz="1600" b="1">
                <a:solidFill>
                  <a:schemeClr val="bg1"/>
                </a:solidFill>
              </a:defRPr>
            </a:lvl1pPr>
          </a:lstStyle>
          <a:p>
            <a:r>
              <a:rPr lang="en-US"/>
              <a:t>Click icon to add picture</a:t>
            </a:r>
            <a:endParaRPr lang="en-US" dirty="0"/>
          </a:p>
        </p:txBody>
      </p:sp>
      <p:sp>
        <p:nvSpPr>
          <p:cNvPr id="2" name="Title 1">
            <a:extLst>
              <a:ext uri="{FF2B5EF4-FFF2-40B4-BE49-F238E27FC236}">
                <a16:creationId xmlns:a16="http://schemas.microsoft.com/office/drawing/2014/main" id="{E969F227-D21C-48B3-828A-6BFA9585E82F}"/>
              </a:ext>
            </a:extLst>
          </p:cNvPr>
          <p:cNvSpPr>
            <a:spLocks noGrp="1"/>
          </p:cNvSpPr>
          <p:nvPr>
            <p:ph type="title" hasCustomPrompt="1"/>
          </p:nvPr>
        </p:nvSpPr>
        <p:spPr>
          <a:xfrm>
            <a:off x="5202936" y="585216"/>
            <a:ext cx="5833872" cy="2276856"/>
          </a:xfrm>
        </p:spPr>
        <p:txBody>
          <a:bodyPr anchor="b"/>
          <a:lstStyle>
            <a:lvl1pPr algn="r">
              <a:defRPr sz="6000" b="1" cap="all" spc="400" baseline="0">
                <a:solidFill>
                  <a:schemeClr val="bg1"/>
                </a:solidFill>
              </a:defRPr>
            </a:lvl1pPr>
          </a:lstStyle>
          <a:p>
            <a:r>
              <a:rPr lang="en-US" dirty="0"/>
              <a:t>Title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a:xfrm>
            <a:off x="658368" y="201168"/>
            <a:ext cx="2743200" cy="365125"/>
          </a:xfrm>
        </p:spPr>
        <p:txBody>
          <a:bodyPr/>
          <a:lstStyle>
            <a:lvl1pPr>
              <a:defRPr>
                <a:solidFill>
                  <a:schemeClr val="bg1"/>
                </a:solidFill>
              </a:defRPr>
            </a:lvl1pPr>
          </a:lstStyle>
          <a:p>
            <a:r>
              <a:rPr lang="en-US" dirty="0"/>
              <a:t>9/3/20XX</a:t>
            </a:r>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a:xfrm rot="16200000">
            <a:off x="-548640" y="1938528"/>
            <a:ext cx="2788920" cy="365125"/>
          </a:xfrm>
        </p:spPr>
        <p:txBody>
          <a:bodyPr/>
          <a:lstStyle>
            <a:lvl1pPr>
              <a:defRPr>
                <a:solidFill>
                  <a:schemeClr val="bg1"/>
                </a:solidFill>
              </a:defRPr>
            </a:lvl1pPr>
          </a:lstStyle>
          <a:p>
            <a:r>
              <a:rPr lang="en-US" dirty="0"/>
              <a:t>Presentation Title</a:t>
            </a:r>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a:xfrm>
            <a:off x="8610600" y="201168"/>
            <a:ext cx="2743200" cy="365125"/>
          </a:xfrm>
        </p:spPr>
        <p:txBody>
          <a:bodyPr/>
          <a:lstStyle>
            <a:lvl1pPr>
              <a:defRPr>
                <a:solidFill>
                  <a:schemeClr val="bg1"/>
                </a:solidFill>
              </a:defRPr>
            </a:lvl1pPr>
          </a:lstStyle>
          <a:p>
            <a:fld id="{D8DA9DAA-006C-4F4B-980E-E3DF019B24E2}" type="slidenum">
              <a:rPr lang="en-US" smtClean="0"/>
              <a:pPr/>
              <a:t>‹#›</a:t>
            </a:fld>
            <a:endParaRPr lang="en-US" dirty="0"/>
          </a:p>
        </p:txBody>
      </p:sp>
      <p:cxnSp>
        <p:nvCxnSpPr>
          <p:cNvPr id="14" name="Straight Connector 13">
            <a:extLst>
              <a:ext uri="{FF2B5EF4-FFF2-40B4-BE49-F238E27FC236}">
                <a16:creationId xmlns:a16="http://schemas.microsoft.com/office/drawing/2014/main" id="{13AE7F8D-AE68-4A83-BAB5-3A97D473CE3C}"/>
              </a:ext>
            </a:extLst>
          </p:cNvPr>
          <p:cNvCxnSpPr>
            <a:cxnSpLocks/>
          </p:cNvCxnSpPr>
          <p:nvPr userDrawn="1"/>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A928810C-E773-43AE-A2A1-4073955CC8DA}"/>
              </a:ext>
            </a:extLst>
          </p:cNvPr>
          <p:cNvSpPr>
            <a:spLocks noGrp="1"/>
          </p:cNvSpPr>
          <p:nvPr>
            <p:ph type="body" sz="quarter" idx="13"/>
          </p:nvPr>
        </p:nvSpPr>
        <p:spPr>
          <a:xfrm>
            <a:off x="5202936" y="3127248"/>
            <a:ext cx="5833872" cy="3118104"/>
          </a:xfrm>
        </p:spPr>
        <p:txBody>
          <a:bodyPr/>
          <a:lstStyle>
            <a:lvl1pPr marL="0" indent="0" algn="r">
              <a:buNone/>
              <a:defRPr sz="1800">
                <a:solidFill>
                  <a:schemeClr val="bg1"/>
                </a:solidFill>
              </a:defRPr>
            </a:lvl1pPr>
          </a:lstStyle>
          <a:p>
            <a:pPr lvl="0"/>
            <a:r>
              <a:rPr lang="en-US"/>
              <a:t>Click to edit Master text styles</a:t>
            </a:r>
          </a:p>
        </p:txBody>
      </p:sp>
      <p:sp>
        <p:nvSpPr>
          <p:cNvPr id="11" name="Graphic 12">
            <a:extLst>
              <a:ext uri="{FF2B5EF4-FFF2-40B4-BE49-F238E27FC236}">
                <a16:creationId xmlns:a16="http://schemas.microsoft.com/office/drawing/2014/main" id="{EA1B6985-3E5A-40F4-9268-D4AB3BBF8C91}"/>
              </a:ext>
            </a:extLst>
          </p:cNvPr>
          <p:cNvSpPr/>
          <p:nvPr userDrawn="1"/>
        </p:nvSpPr>
        <p:spPr>
          <a:xfrm>
            <a:off x="4745394" y="276027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13" name="Graphic 13">
            <a:extLst>
              <a:ext uri="{FF2B5EF4-FFF2-40B4-BE49-F238E27FC236}">
                <a16:creationId xmlns:a16="http://schemas.microsoft.com/office/drawing/2014/main" id="{338BC906-9D03-4280-85E8-21A81BC21D73}"/>
              </a:ext>
            </a:extLst>
          </p:cNvPr>
          <p:cNvSpPr/>
          <p:nvPr userDrawn="1"/>
        </p:nvSpPr>
        <p:spPr>
          <a:xfrm>
            <a:off x="4386614" y="253098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17" name="Graphic 15">
            <a:extLst>
              <a:ext uri="{FF2B5EF4-FFF2-40B4-BE49-F238E27FC236}">
                <a16:creationId xmlns:a16="http://schemas.microsoft.com/office/drawing/2014/main" id="{C5C06D53-C9F6-47E8-BFE1-B8193A1AED8B}"/>
              </a:ext>
            </a:extLst>
          </p:cNvPr>
          <p:cNvSpPr/>
          <p:nvPr userDrawn="1"/>
        </p:nvSpPr>
        <p:spPr>
          <a:xfrm>
            <a:off x="1669987" y="6031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Tree>
    <p:extLst>
      <p:ext uri="{BB962C8B-B14F-4D97-AF65-F5344CB8AC3E}">
        <p14:creationId xmlns:p14="http://schemas.microsoft.com/office/powerpoint/2010/main" val="2490768777"/>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5" name="Picture Placeholder 14">
            <a:extLst>
              <a:ext uri="{FF2B5EF4-FFF2-40B4-BE49-F238E27FC236}">
                <a16:creationId xmlns:a16="http://schemas.microsoft.com/office/drawing/2014/main" id="{E62FC6D8-DD87-4B93-8491-43C84EE63FE2}"/>
              </a:ext>
            </a:extLst>
          </p:cNvPr>
          <p:cNvSpPr>
            <a:spLocks noGrp="1"/>
          </p:cNvSpPr>
          <p:nvPr>
            <p:ph type="pic" sz="quarter" idx="13"/>
          </p:nvPr>
        </p:nvSpPr>
        <p:spPr>
          <a:xfrm>
            <a:off x="7451965" y="1665520"/>
            <a:ext cx="4266960" cy="4266968"/>
          </a:xfrm>
          <a:custGeom>
            <a:avLst/>
            <a:gdLst>
              <a:gd name="connsiteX0" fmla="*/ 2133823 w 4266960"/>
              <a:gd name="connsiteY0" fmla="*/ 0 h 4266968"/>
              <a:gd name="connsiteX1" fmla="*/ 4256628 w 4266960"/>
              <a:gd name="connsiteY1" fmla="*/ 1915652 h 4266968"/>
              <a:gd name="connsiteX2" fmla="*/ 4266960 w 4266960"/>
              <a:gd name="connsiteY2" fmla="*/ 2120258 h 4266968"/>
              <a:gd name="connsiteX3" fmla="*/ 4266960 w 4266960"/>
              <a:gd name="connsiteY3" fmla="*/ 2147389 h 4266968"/>
              <a:gd name="connsiteX4" fmla="*/ 4256628 w 4266960"/>
              <a:gd name="connsiteY4" fmla="*/ 2351994 h 4266968"/>
              <a:gd name="connsiteX5" fmla="*/ 2351994 w 4266960"/>
              <a:gd name="connsiteY5" fmla="*/ 4256629 h 4266968"/>
              <a:gd name="connsiteX6" fmla="*/ 2147230 w 4266960"/>
              <a:gd name="connsiteY6" fmla="*/ 4266968 h 4266968"/>
              <a:gd name="connsiteX7" fmla="*/ 2120416 w 4266960"/>
              <a:gd name="connsiteY7" fmla="*/ 4266968 h 4266968"/>
              <a:gd name="connsiteX8" fmla="*/ 1915652 w 4266960"/>
              <a:gd name="connsiteY8" fmla="*/ 4256629 h 4266968"/>
              <a:gd name="connsiteX9" fmla="*/ 0 w 4266960"/>
              <a:gd name="connsiteY9" fmla="*/ 2133823 h 4266968"/>
              <a:gd name="connsiteX10" fmla="*/ 2133823 w 4266960"/>
              <a:gd name="connsiteY10" fmla="*/ 0 h 426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6960" h="4266968">
                <a:moveTo>
                  <a:pt x="2133823" y="0"/>
                </a:moveTo>
                <a:cubicBezTo>
                  <a:pt x="3238644" y="0"/>
                  <a:pt x="4147355" y="839660"/>
                  <a:pt x="4256628" y="1915652"/>
                </a:cubicBezTo>
                <a:lnTo>
                  <a:pt x="4266960" y="2120258"/>
                </a:lnTo>
                <a:lnTo>
                  <a:pt x="4266960" y="2147389"/>
                </a:lnTo>
                <a:lnTo>
                  <a:pt x="4256628" y="2351994"/>
                </a:lnTo>
                <a:cubicBezTo>
                  <a:pt x="4154640" y="3356254"/>
                  <a:pt x="3356253" y="4154640"/>
                  <a:pt x="2351994" y="4256629"/>
                </a:cubicBezTo>
                <a:lnTo>
                  <a:pt x="2147230" y="4266968"/>
                </a:lnTo>
                <a:lnTo>
                  <a:pt x="2120416" y="4266968"/>
                </a:lnTo>
                <a:lnTo>
                  <a:pt x="1915652" y="4256629"/>
                </a:lnTo>
                <a:cubicBezTo>
                  <a:pt x="839660" y="4147356"/>
                  <a:pt x="0" y="3238645"/>
                  <a:pt x="0" y="2133823"/>
                </a:cubicBezTo>
                <a:cubicBezTo>
                  <a:pt x="0" y="955346"/>
                  <a:pt x="955346" y="0"/>
                  <a:pt x="2133823" y="0"/>
                </a:cubicBezTo>
                <a:close/>
              </a:path>
            </a:pathLst>
          </a:custGeom>
        </p:spPr>
        <p:txBody>
          <a:bodyPr wrap="square" anchor="ctr">
            <a:noAutofit/>
          </a:bodyPr>
          <a:lstStyle>
            <a:lvl1pPr algn="ctr">
              <a:buNone/>
              <a:defRPr/>
            </a:lvl1pPr>
          </a:lstStyle>
          <a:p>
            <a:r>
              <a:rPr lang="en-US"/>
              <a:t>Click icon to add picture</a:t>
            </a:r>
            <a:endParaRPr lang="en-US" dirty="0"/>
          </a:p>
        </p:txBody>
      </p:sp>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a:xfrm>
            <a:off x="804672" y="1335024"/>
            <a:ext cx="6190488" cy="1179576"/>
          </a:xfrm>
        </p:spPr>
        <p:txBody>
          <a:bodyPr lIns="91440" tIns="45720" rIns="91440" bIns="45720" anchor="b"/>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850392" y="2825496"/>
            <a:ext cx="6190488" cy="3346704"/>
          </a:xfrm>
        </p:spPr>
        <p:txBody>
          <a:bodyPr/>
          <a:lstStyle>
            <a:lvl1pPr marL="0" indent="0">
              <a:lnSpc>
                <a:spcPct val="110000"/>
              </a:lnSpc>
              <a:buNone/>
              <a:defRPr sz="2000"/>
            </a:lvl1pPr>
            <a:lvl2pPr marL="228600">
              <a:defRPr sz="1800"/>
            </a:lvl2pPr>
            <a:lvl3pPr marL="457200">
              <a:defRPr sz="1600"/>
            </a:lvl3pPr>
            <a:lvl4pPr marL="685800">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lvl1pPr>
              <a:defRPr>
                <a:solidFill>
                  <a:schemeClr val="accent2"/>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7964424" y="621792"/>
            <a:ext cx="4114800" cy="365125"/>
          </a:xfrm>
        </p:spPr>
        <p:txBody>
          <a:bodyPr/>
          <a:lstStyle>
            <a:lvl1pPr>
              <a:defRPr baseline="0">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9" name="Straight Connector 8">
            <a:extLst>
              <a:ext uri="{FF2B5EF4-FFF2-40B4-BE49-F238E27FC236}">
                <a16:creationId xmlns:a16="http://schemas.microsoft.com/office/drawing/2014/main" id="{FA8B3D0E-ED3F-46FA-AE79-5FEFDE9168E3}"/>
              </a:ext>
            </a:extLst>
          </p:cNvPr>
          <p:cNvCxnSpPr>
            <a:cxnSpLocks/>
          </p:cNvCxnSpPr>
          <p:nvPr userDrawn="1"/>
        </p:nvCxnSpPr>
        <p:spPr>
          <a:xfrm>
            <a:off x="0" y="806470"/>
            <a:ext cx="7903723" cy="0"/>
          </a:xfrm>
          <a:prstGeom prst="line">
            <a:avLst/>
          </a:prstGeom>
          <a:ln w="25400" cap="sq">
            <a:gradFill flip="none" rotWithShape="1">
              <a:gsLst>
                <a:gs pos="0">
                  <a:schemeClr val="accent2"/>
                </a:gs>
                <a:gs pos="100000">
                  <a:schemeClr val="accent4"/>
                </a:gs>
              </a:gsLst>
              <a:lin ang="10800000" scaled="1"/>
              <a:tileRect/>
            </a:gradFill>
            <a:bevel/>
          </a:ln>
        </p:spPr>
        <p:style>
          <a:lnRef idx="1">
            <a:schemeClr val="accent1"/>
          </a:lnRef>
          <a:fillRef idx="0">
            <a:schemeClr val="accent1"/>
          </a:fillRef>
          <a:effectRef idx="0">
            <a:schemeClr val="accent1"/>
          </a:effectRef>
          <a:fontRef idx="minor">
            <a:schemeClr val="tx1"/>
          </a:fontRef>
        </p:style>
      </p:cxnSp>
      <p:sp>
        <p:nvSpPr>
          <p:cNvPr id="17" name="Graphic 10">
            <a:extLst>
              <a:ext uri="{FF2B5EF4-FFF2-40B4-BE49-F238E27FC236}">
                <a16:creationId xmlns:a16="http://schemas.microsoft.com/office/drawing/2014/main" id="{AAD06B87-D9B2-4F94-B734-A8F039A2033F}"/>
              </a:ext>
            </a:extLst>
          </p:cNvPr>
          <p:cNvSpPr/>
          <p:nvPr userDrawn="1"/>
        </p:nvSpPr>
        <p:spPr>
          <a:xfrm>
            <a:off x="11281590" y="2070656"/>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
        <p:nvSpPr>
          <p:cNvPr id="19" name="Graphic 11">
            <a:extLst>
              <a:ext uri="{FF2B5EF4-FFF2-40B4-BE49-F238E27FC236}">
                <a16:creationId xmlns:a16="http://schemas.microsoft.com/office/drawing/2014/main" id="{BB13A13C-36EA-4B13-9175-C5FE95B34D33}"/>
              </a:ext>
            </a:extLst>
          </p:cNvPr>
          <p:cNvSpPr/>
          <p:nvPr userDrawn="1"/>
        </p:nvSpPr>
        <p:spPr>
          <a:xfrm>
            <a:off x="10969280" y="178001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Tree>
    <p:extLst>
      <p:ext uri="{BB962C8B-B14F-4D97-AF65-F5344CB8AC3E}">
        <p14:creationId xmlns:p14="http://schemas.microsoft.com/office/powerpoint/2010/main" val="1897111348"/>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Header">
    <p:bg>
      <p:bgPr>
        <a:gradFill>
          <a:gsLst>
            <a:gs pos="100000">
              <a:schemeClr val="accent4"/>
            </a:gs>
            <a:gs pos="0">
              <a:schemeClr val="accent2"/>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463040"/>
            <a:ext cx="9144000" cy="2340864"/>
          </a:xfrm>
        </p:spPr>
        <p:txBody>
          <a:bodyPr anchor="b">
            <a:normAutofit/>
          </a:bodyPr>
          <a:lstStyle>
            <a:lvl1pPr algn="ctr">
              <a:defRPr sz="6000" b="1" i="0" cap="all" baseline="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7048" y="3858768"/>
            <a:ext cx="9144000" cy="1325880"/>
          </a:xfrm>
        </p:spPr>
        <p:txBody>
          <a:bodyPr>
            <a:normAutofit/>
          </a:bodyPr>
          <a:lstStyle>
            <a:lvl1pPr marL="0" indent="0" algn="ctr">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Graphic 12">
            <a:extLst>
              <a:ext uri="{FF2B5EF4-FFF2-40B4-BE49-F238E27FC236}">
                <a16:creationId xmlns:a16="http://schemas.microsoft.com/office/drawing/2014/main" id="{8A41917E-4B97-447C-98AB-970D625F1DE6}"/>
              </a:ext>
            </a:extLst>
          </p:cNvPr>
          <p:cNvSpPr/>
          <p:nvPr userDrawn="1"/>
        </p:nvSpPr>
        <p:spPr>
          <a:xfrm>
            <a:off x="10772266" y="3054359"/>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dirty="0"/>
          </a:p>
        </p:txBody>
      </p:sp>
      <p:sp>
        <p:nvSpPr>
          <p:cNvPr id="5" name="Graphic 13">
            <a:extLst>
              <a:ext uri="{FF2B5EF4-FFF2-40B4-BE49-F238E27FC236}">
                <a16:creationId xmlns:a16="http://schemas.microsoft.com/office/drawing/2014/main" id="{3B3FD238-4561-4AF8-A1F1-185B0CAFE2AC}"/>
              </a:ext>
            </a:extLst>
          </p:cNvPr>
          <p:cNvSpPr/>
          <p:nvPr userDrawn="1"/>
        </p:nvSpPr>
        <p:spPr>
          <a:xfrm>
            <a:off x="10724364" y="2515838"/>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dirty="0"/>
          </a:p>
        </p:txBody>
      </p:sp>
      <p:sp>
        <p:nvSpPr>
          <p:cNvPr id="6" name="Graphic 15">
            <a:extLst>
              <a:ext uri="{FF2B5EF4-FFF2-40B4-BE49-F238E27FC236}">
                <a16:creationId xmlns:a16="http://schemas.microsoft.com/office/drawing/2014/main" id="{BAB9414C-AE69-4648-873E-9CE6B2DF8A71}"/>
              </a:ext>
            </a:extLst>
          </p:cNvPr>
          <p:cNvSpPr/>
          <p:nvPr userDrawn="1"/>
        </p:nvSpPr>
        <p:spPr>
          <a:xfrm>
            <a:off x="11024834" y="2787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dirty="0"/>
          </a:p>
        </p:txBody>
      </p:sp>
      <p:sp>
        <p:nvSpPr>
          <p:cNvPr id="7" name="Graphic 22">
            <a:extLst>
              <a:ext uri="{FF2B5EF4-FFF2-40B4-BE49-F238E27FC236}">
                <a16:creationId xmlns:a16="http://schemas.microsoft.com/office/drawing/2014/main" id="{3BF75235-4E6E-4184-82A5-EE6FE7993BBC}"/>
              </a:ext>
            </a:extLst>
          </p:cNvPr>
          <p:cNvSpPr/>
          <p:nvPr userDrawn="1"/>
        </p:nvSpPr>
        <p:spPr>
          <a:xfrm>
            <a:off x="1261869" y="2633448"/>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1">
            <a:extLst>
              <a:ext uri="{FF2B5EF4-FFF2-40B4-BE49-F238E27FC236}">
                <a16:creationId xmlns:a16="http://schemas.microsoft.com/office/drawing/2014/main" id="{E66FE37C-2F4B-42DA-BFF6-92DD00BDC49B}"/>
              </a:ext>
            </a:extLst>
          </p:cNvPr>
          <p:cNvSpPr/>
          <p:nvPr userDrawn="1"/>
        </p:nvSpPr>
        <p:spPr>
          <a:xfrm>
            <a:off x="1064053" y="3083338"/>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dirty="0"/>
          </a:p>
        </p:txBody>
      </p:sp>
      <p:sp>
        <p:nvSpPr>
          <p:cNvPr id="13" name="Graphic 23">
            <a:extLst>
              <a:ext uri="{FF2B5EF4-FFF2-40B4-BE49-F238E27FC236}">
                <a16:creationId xmlns:a16="http://schemas.microsoft.com/office/drawing/2014/main" id="{DDD38822-731A-48DA-A8A0-FBBAF7A6D65D}"/>
              </a:ext>
            </a:extLst>
          </p:cNvPr>
          <p:cNvSpPr/>
          <p:nvPr userDrawn="1"/>
        </p:nvSpPr>
        <p:spPr>
          <a:xfrm>
            <a:off x="1413405" y="349287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3442482048"/>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D8DA9DAA-006C-4F4B-980E-E3DF019B24E2}" type="slidenum">
              <a:rPr lang="en-US" smtClean="0"/>
              <a:t>‹#›</a:t>
            </a:fld>
            <a:endParaRPr lang="en-US" dirty="0"/>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745044"/>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6391656" y="841248"/>
            <a:ext cx="4434840" cy="3236976"/>
          </a:xfrm>
        </p:spPr>
        <p:txBody>
          <a:bodyPr anchor="b"/>
          <a:lstStyle>
            <a:lvl1pPr algn="l">
              <a:lnSpc>
                <a:spcPct val="110000"/>
              </a:lnSpc>
              <a:spcBef>
                <a:spcPts val="1000"/>
              </a:spcBef>
              <a:defRPr sz="3600" b="0" i="0" cap="none"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6391655" y="4498848"/>
            <a:ext cx="4434835" cy="510474"/>
          </a:xfrm>
        </p:spPr>
        <p:txBody>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a:xfrm rot="16200000">
            <a:off x="9811512" y="1591056"/>
            <a:ext cx="3547872" cy="365125"/>
          </a:xfrm>
        </p:spPr>
        <p:txBody>
          <a:bodyPr/>
          <a:lstStyle>
            <a:lvl1pPr>
              <a:defRPr>
                <a:solidFill>
                  <a:schemeClr val="accent2"/>
                </a:solidFill>
              </a:defRPr>
            </a:lvl1pPr>
          </a:lstStyle>
          <a:p>
            <a:r>
              <a:rPr lang="en-US" dirty="0"/>
              <a:t>Presentation Title</a:t>
            </a:r>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lvl1pPr>
              <a:defRPr>
                <a:solidFill>
                  <a:schemeClr val="accent2"/>
                </a:solidFill>
              </a:defRPr>
            </a:lvl1pPr>
          </a:lstStyle>
          <a:p>
            <a:fld id="{D8DA9DAA-006C-4F4B-980E-E3DF019B24E2}" type="slidenum">
              <a:rPr lang="en-US" smtClean="0"/>
              <a:pPr/>
              <a:t>‹#›</a:t>
            </a:fld>
            <a:endParaRPr lang="en-US" dirty="0"/>
          </a:p>
        </p:txBody>
      </p:sp>
      <p:cxnSp>
        <p:nvCxnSpPr>
          <p:cNvPr id="7" name="Straight Connector 6">
            <a:extLst>
              <a:ext uri="{FF2B5EF4-FFF2-40B4-BE49-F238E27FC236}">
                <a16:creationId xmlns:a16="http://schemas.microsoft.com/office/drawing/2014/main" id="{6939C974-0ED4-4915-BBF7-1FB00C18AD45}"/>
              </a:ext>
            </a:extLst>
          </p:cNvPr>
          <p:cNvCxnSpPr>
            <a:cxnSpLocks/>
          </p:cNvCxnSpPr>
          <p:nvPr userDrawn="1"/>
        </p:nvCxnSpPr>
        <p:spPr>
          <a:xfrm>
            <a:off x="11586162" y="3619272"/>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15930B2-E36D-4D05-A6B3-CA1BF61D50CC}"/>
              </a:ext>
            </a:extLst>
          </p:cNvPr>
          <p:cNvSpPr/>
          <p:nvPr userDrawn="1"/>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9CEC7E0F-60E8-418B-978D-C607C82E97F7}"/>
              </a:ext>
            </a:extLst>
          </p:cNvPr>
          <p:cNvSpPr>
            <a:spLocks noGrp="1"/>
          </p:cNvSpPr>
          <p:nvPr>
            <p:ph type="pic" sz="quarter" idx="13"/>
          </p:nvPr>
        </p:nvSpPr>
        <p:spPr>
          <a:xfrm>
            <a:off x="283464" y="301752"/>
            <a:ext cx="5221224" cy="6263640"/>
          </a:xfrm>
        </p:spPr>
        <p:txBody>
          <a:bodyPr anchor="ctr"/>
          <a:lstStyle>
            <a:lvl1pPr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299048612"/>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3_Title and Content">
    <p:bg>
      <p:bgPr>
        <a:gradFill>
          <a:gsLst>
            <a:gs pos="100000">
              <a:schemeClr val="accent4"/>
            </a:gs>
            <a:gs pos="0">
              <a:schemeClr val="accent2"/>
            </a:gs>
          </a:gsLst>
          <a:lin ang="189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hasCustomPrompt="1"/>
          </p:nvPr>
        </p:nvSpPr>
        <p:spPr>
          <a:xfrm>
            <a:off x="576072" y="365125"/>
            <a:ext cx="10771632" cy="1325563"/>
          </a:xfrm>
        </p:spPr>
        <p:txBody>
          <a:bodyPr/>
          <a:lstStyle>
            <a:lvl1pPr>
              <a:defRPr sz="5400" b="1" cap="all" baseline="0">
                <a:solidFill>
                  <a:schemeClr val="bg1"/>
                </a:solidFill>
              </a:defRPr>
            </a:lvl1pPr>
          </a:lstStyle>
          <a:p>
            <a:r>
              <a:rPr lang="en-US" dirty="0"/>
              <a:t>Title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a:xfrm>
            <a:off x="576072" y="1825625"/>
            <a:ext cx="10771632" cy="435133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a:xfrm>
            <a:off x="658368" y="6356350"/>
            <a:ext cx="2743200" cy="365125"/>
          </a:xfrm>
        </p:spPr>
        <p:txBody>
          <a:bodyPr/>
          <a:lstStyle>
            <a:lvl1pPr>
              <a:defRPr>
                <a:solidFill>
                  <a:schemeClr val="bg1"/>
                </a:solidFill>
              </a:defRPr>
            </a:lvl1pPr>
          </a:lstStyle>
          <a:p>
            <a:r>
              <a:rPr lang="en-US" dirty="0"/>
              <a:t>9/3/20XX</a:t>
            </a:r>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a:xfrm>
            <a:off x="8503920" y="841248"/>
            <a:ext cx="3630168" cy="365125"/>
          </a:xfrm>
        </p:spPr>
        <p:txBody>
          <a:bodyPr/>
          <a:lstStyle>
            <a:lvl1pPr>
              <a:defRPr>
                <a:solidFill>
                  <a:schemeClr val="bg1"/>
                </a:solidFill>
              </a:defRPr>
            </a:lvl1pPr>
          </a:lstStyle>
          <a:p>
            <a:r>
              <a:rPr lang="en-US" dirty="0"/>
              <a:t>Presentation Title</a:t>
            </a:r>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lvl1pPr>
              <a:defRPr>
                <a:solidFill>
                  <a:schemeClr val="bg1"/>
                </a:solidFill>
              </a:defRPr>
            </a:lvl1pPr>
          </a:lstStyle>
          <a:p>
            <a:fld id="{D8DA9DAA-006C-4F4B-980E-E3DF019B24E2}" type="slidenum">
              <a:rPr lang="en-US" smtClean="0"/>
              <a:pPr/>
              <a:t>‹#›</a:t>
            </a:fld>
            <a:endParaRPr lang="en-US" dirty="0"/>
          </a:p>
        </p:txBody>
      </p:sp>
      <p:sp>
        <p:nvSpPr>
          <p:cNvPr id="9" name="Graphic 22">
            <a:extLst>
              <a:ext uri="{FF2B5EF4-FFF2-40B4-BE49-F238E27FC236}">
                <a16:creationId xmlns:a16="http://schemas.microsoft.com/office/drawing/2014/main" id="{4EADA2ED-8A8C-4D17-8798-F26BF3B4CE25}"/>
              </a:ext>
            </a:extLst>
          </p:cNvPr>
          <p:cNvSpPr/>
          <p:nvPr userDrawn="1"/>
        </p:nvSpPr>
        <p:spPr>
          <a:xfrm>
            <a:off x="11202264" y="344083"/>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dirty="0"/>
          </a:p>
        </p:txBody>
      </p:sp>
      <p:sp>
        <p:nvSpPr>
          <p:cNvPr id="11" name="Graphic 23">
            <a:extLst>
              <a:ext uri="{FF2B5EF4-FFF2-40B4-BE49-F238E27FC236}">
                <a16:creationId xmlns:a16="http://schemas.microsoft.com/office/drawing/2014/main" id="{54AB3A25-6605-4446-9E53-ACEECD25E27B}"/>
              </a:ext>
            </a:extLst>
          </p:cNvPr>
          <p:cNvSpPr/>
          <p:nvPr userDrawn="1"/>
        </p:nvSpPr>
        <p:spPr>
          <a:xfrm>
            <a:off x="11563141" y="590910"/>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dirty="0"/>
          </a:p>
        </p:txBody>
      </p:sp>
    </p:spTree>
    <p:extLst>
      <p:ext uri="{BB962C8B-B14F-4D97-AF65-F5344CB8AC3E}">
        <p14:creationId xmlns:p14="http://schemas.microsoft.com/office/powerpoint/2010/main" val="122263523"/>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1444752"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784848" y="1825625"/>
            <a:ext cx="4553712"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Graphic 15">
            <a:extLst>
              <a:ext uri="{FF2B5EF4-FFF2-40B4-BE49-F238E27FC236}">
                <a16:creationId xmlns:a16="http://schemas.microsoft.com/office/drawing/2014/main" id="{D8685329-C6A1-4CB4-8AAE-150D0341F6A2}"/>
              </a:ext>
            </a:extLst>
          </p:cNvPr>
          <p:cNvSpPr/>
          <p:nvPr userDrawn="1"/>
        </p:nvSpPr>
        <p:spPr>
          <a:xfrm>
            <a:off x="10508317" y="492206"/>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2"/>
          </a:solidFill>
          <a:ln w="603" cap="flat">
            <a:noFill/>
            <a:prstDash val="solid"/>
            <a:miter/>
          </a:ln>
        </p:spPr>
        <p:txBody>
          <a:bodyPr rtlCol="0" anchor="ctr"/>
          <a:lstStyle/>
          <a:p>
            <a:endParaRPr lang="en-US" dirty="0"/>
          </a:p>
        </p:txBody>
      </p:sp>
      <p:sp>
        <p:nvSpPr>
          <p:cNvPr id="12" name="Graphic 16">
            <a:extLst>
              <a:ext uri="{FF2B5EF4-FFF2-40B4-BE49-F238E27FC236}">
                <a16:creationId xmlns:a16="http://schemas.microsoft.com/office/drawing/2014/main" id="{83CE1DAA-30A3-41AE-8AE1-A7EE5C48A6F3}"/>
              </a:ext>
            </a:extLst>
          </p:cNvPr>
          <p:cNvSpPr/>
          <p:nvPr userDrawn="1"/>
        </p:nvSpPr>
        <p:spPr>
          <a:xfrm>
            <a:off x="11477944" y="105558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accent2"/>
          </a:solidFill>
          <a:ln w="610" cap="flat">
            <a:noFill/>
            <a:prstDash val="solid"/>
            <a:miter/>
          </a:ln>
        </p:spPr>
        <p:txBody>
          <a:bodyPr rtlCol="0" anchor="ctr"/>
          <a:lstStyle/>
          <a:p>
            <a:endParaRPr lang="en-US" dirty="0"/>
          </a:p>
        </p:txBody>
      </p:sp>
      <p:sp>
        <p:nvSpPr>
          <p:cNvPr id="14" name="Graphic 14">
            <a:extLst>
              <a:ext uri="{FF2B5EF4-FFF2-40B4-BE49-F238E27FC236}">
                <a16:creationId xmlns:a16="http://schemas.microsoft.com/office/drawing/2014/main" id="{065162DD-7ACB-4F9C-90DD-24C743035892}"/>
              </a:ext>
            </a:extLst>
          </p:cNvPr>
          <p:cNvSpPr/>
          <p:nvPr userDrawn="1"/>
        </p:nvSpPr>
        <p:spPr>
          <a:xfrm>
            <a:off x="11241555" y="44663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2"/>
          </a:solidFill>
          <a:ln w="422" cap="flat">
            <a:noFill/>
            <a:prstDash val="solid"/>
            <a:miter/>
          </a:ln>
        </p:spPr>
        <p:txBody>
          <a:bodyPr rtlCol="0" anchor="ctr"/>
          <a:lstStyle/>
          <a:p>
            <a:endParaRPr lang="en-US" dirty="0"/>
          </a:p>
        </p:txBody>
      </p:sp>
    </p:spTree>
    <p:extLst>
      <p:ext uri="{BB962C8B-B14F-4D97-AF65-F5344CB8AC3E}">
        <p14:creationId xmlns:p14="http://schemas.microsoft.com/office/powerpoint/2010/main" val="1205288056"/>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r>
              <a:rPr lang="en-US" dirty="0"/>
              <a:t>9/3/20XX</a:t>
            </a:r>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D8DA9DAA-006C-4F4B-980E-E3DF019B24E2}" type="slidenum">
              <a:rPr lang="en-US" smtClean="0"/>
              <a:t>‹#›</a:t>
            </a:fld>
            <a:endParaRPr lang="en-US" dirty="0"/>
          </a:p>
        </p:txBody>
      </p:sp>
    </p:spTree>
    <p:extLst>
      <p:ext uri="{BB962C8B-B14F-4D97-AF65-F5344CB8AC3E}">
        <p14:creationId xmlns:p14="http://schemas.microsoft.com/office/powerpoint/2010/main" val="1999713800"/>
      </p:ext>
    </p:extLst>
  </p:cSld>
  <p:clrMap bg1="lt1" tx1="dk1" bg2="lt2" tx2="dk2" accent1="accent1" accent2="accent2" accent3="accent3" accent4="accent4" accent5="accent5" accent6="accent6" hlink="hlink" folHlink="folHlink"/>
  <p:sldLayoutIdLst>
    <p:sldLayoutId id="2147483697" r:id="rId1"/>
    <p:sldLayoutId id="2147483708" r:id="rId2"/>
    <p:sldLayoutId id="2147483717" r:id="rId3"/>
    <p:sldLayoutId id="2147483710" r:id="rId4"/>
    <p:sldLayoutId id="2147483709" r:id="rId5"/>
    <p:sldLayoutId id="2147483698" r:id="rId6"/>
    <p:sldLayoutId id="2147483713" r:id="rId7"/>
    <p:sldLayoutId id="2147483712" r:id="rId8"/>
    <p:sldLayoutId id="2147483700" r:id="rId9"/>
    <p:sldLayoutId id="2147483701" r:id="rId10"/>
    <p:sldLayoutId id="2147483716" r:id="rId11"/>
    <p:sldLayoutId id="2147483714" r:id="rId12"/>
    <p:sldLayoutId id="2147483715" r:id="rId13"/>
    <p:sldLayoutId id="2147483702" r:id="rId14"/>
    <p:sldLayoutId id="2147483703" r:id="rId15"/>
    <p:sldLayoutId id="2147483704" r:id="rId16"/>
    <p:sldLayoutId id="2147483705" r:id="rId17"/>
  </p:sldLayoutIdLst>
  <p:transition spd="med">
    <p:pull/>
  </p:transition>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09CB703-C563-4F1F-BF28-83C06E978C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A9968B-2619-4F71-AB00-4C493E120805}"/>
              </a:ext>
            </a:extLst>
          </p:cNvPr>
          <p:cNvSpPr>
            <a:spLocks noGrp="1"/>
          </p:cNvSpPr>
          <p:nvPr>
            <p:ph type="ctrTitle"/>
          </p:nvPr>
        </p:nvSpPr>
        <p:spPr>
          <a:xfrm>
            <a:off x="5422660" y="897147"/>
            <a:ext cx="5833787" cy="4563374"/>
          </a:xfrm>
        </p:spPr>
        <p:txBody>
          <a:bodyPr anchor="b">
            <a:normAutofit/>
          </a:bodyPr>
          <a:lstStyle/>
          <a:p>
            <a:pPr algn="ctr"/>
            <a:r>
              <a:rPr lang="en-US" sz="4800" cap="none" spc="400" dirty="0">
                <a:latin typeface="Poor Richard" panose="02080502050505020702" pitchFamily="18" charset="0"/>
                <a:cs typeface="Cavolini" panose="020B0502040204020203" pitchFamily="66" charset="0"/>
              </a:rPr>
              <a:t>Brookfield Charter Revision Commission</a:t>
            </a:r>
            <a:br>
              <a:rPr lang="en-US" sz="4800" cap="none" spc="400" dirty="0">
                <a:latin typeface="Poor Richard" panose="02080502050505020702" pitchFamily="18" charset="0"/>
                <a:cs typeface="Cavolini" panose="020B0502040204020203" pitchFamily="66" charset="0"/>
              </a:rPr>
            </a:br>
            <a:r>
              <a:rPr lang="en-US" sz="4800" cap="none" spc="400" dirty="0">
                <a:latin typeface="Poor Richard" panose="02080502050505020702" pitchFamily="18" charset="0"/>
                <a:cs typeface="Cavolini" panose="020B0502040204020203" pitchFamily="66" charset="0"/>
              </a:rPr>
              <a:t/>
            </a:r>
            <a:br>
              <a:rPr lang="en-US" sz="4800" cap="none" spc="400" dirty="0">
                <a:latin typeface="Poor Richard" panose="02080502050505020702" pitchFamily="18" charset="0"/>
                <a:cs typeface="Cavolini" panose="020B0502040204020203" pitchFamily="66" charset="0"/>
              </a:rPr>
            </a:br>
            <a:r>
              <a:rPr lang="en-US" sz="3800" cap="none" spc="400" dirty="0">
                <a:latin typeface="Comic Sans MS" panose="030F0702030302020204" pitchFamily="66" charset="0"/>
                <a:cs typeface="Cavolini" panose="020B0502040204020203" pitchFamily="66" charset="0"/>
              </a:rPr>
              <a:t/>
            </a:r>
            <a:br>
              <a:rPr lang="en-US" sz="3800" cap="none" spc="400" dirty="0">
                <a:latin typeface="Comic Sans MS" panose="030F0702030302020204" pitchFamily="66" charset="0"/>
                <a:cs typeface="Cavolini" panose="020B0502040204020203" pitchFamily="66" charset="0"/>
              </a:rPr>
            </a:br>
            <a:r>
              <a:rPr lang="en-US" sz="3800" cap="none" spc="400" dirty="0">
                <a:latin typeface="Comic Sans MS" panose="030F0702030302020204" pitchFamily="66" charset="0"/>
                <a:cs typeface="Cavolini" panose="020B0502040204020203" pitchFamily="66" charset="0"/>
              </a:rPr>
              <a:t> </a:t>
            </a:r>
            <a:r>
              <a:rPr lang="en-US" sz="3800" b="0" i="1" cap="none" spc="400" dirty="0">
                <a:latin typeface="Stencil" panose="040409050D0802020404" pitchFamily="82" charset="0"/>
                <a:cs typeface="Cavolini" panose="020B0502040204020203" pitchFamily="66" charset="0"/>
              </a:rPr>
              <a:t>Draft Presentation</a:t>
            </a:r>
            <a:endParaRPr lang="en-US" sz="3800" b="0" i="1" dirty="0">
              <a:latin typeface="Stencil" panose="040409050D0802020404" pitchFamily="82" charset="0"/>
              <a:cs typeface="Cavolini" panose="020B0502040204020203" pitchFamily="66" charset="0"/>
            </a:endParaRPr>
          </a:p>
        </p:txBody>
      </p:sp>
      <p:sp>
        <p:nvSpPr>
          <p:cNvPr id="3" name="Subtitle 2">
            <a:extLst>
              <a:ext uri="{FF2B5EF4-FFF2-40B4-BE49-F238E27FC236}">
                <a16:creationId xmlns:a16="http://schemas.microsoft.com/office/drawing/2014/main" id="{A5F14073-9F68-4B7E-A576-26899D58C7A9}"/>
              </a:ext>
            </a:extLst>
          </p:cNvPr>
          <p:cNvSpPr>
            <a:spLocks noGrp="1"/>
          </p:cNvSpPr>
          <p:nvPr>
            <p:ph type="subTitle" idx="1"/>
          </p:nvPr>
        </p:nvSpPr>
        <p:spPr>
          <a:xfrm>
            <a:off x="9576725" y="5843016"/>
            <a:ext cx="1819142" cy="504825"/>
          </a:xfrm>
        </p:spPr>
        <p:txBody>
          <a:bodyPr>
            <a:normAutofit/>
          </a:bodyPr>
          <a:lstStyle/>
          <a:p>
            <a:r>
              <a:rPr lang="en-US" sz="1800" dirty="0">
                <a:latin typeface="Poor Richard" panose="02080502050505020702" pitchFamily="18" charset="0"/>
              </a:rPr>
              <a:t>January 30, 2023</a:t>
            </a:r>
          </a:p>
          <a:p>
            <a:endParaRPr lang="en-US" sz="1800" dirty="0"/>
          </a:p>
        </p:txBody>
      </p:sp>
      <p:cxnSp>
        <p:nvCxnSpPr>
          <p:cNvPr id="12" name="!!Straight Connector">
            <a:extLst>
              <a:ext uri="{FF2B5EF4-FFF2-40B4-BE49-F238E27FC236}">
                <a16:creationId xmlns:a16="http://schemas.microsoft.com/office/drawing/2014/main" id="{56020367-4FD5-4596-8E10-C5F095CD8DB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11910"/>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Picture 4" descr="Logo">
            <a:extLst>
              <a:ext uri="{FF2B5EF4-FFF2-40B4-BE49-F238E27FC236}">
                <a16:creationId xmlns:a16="http://schemas.microsoft.com/office/drawing/2014/main" id="{F287973E-3884-223A-87AB-C7B05B9B8D2A}"/>
              </a:ext>
            </a:extLst>
          </p:cNvPr>
          <p:cNvPicPr>
            <a:picLocks noChangeAspect="1"/>
          </p:cNvPicPr>
          <p:nvPr/>
        </p:nvPicPr>
        <p:blipFill rotWithShape="1">
          <a:blip r:embed="rId2"/>
          <a:srcRect r="1" b="1"/>
          <a:stretch/>
        </p:blipFill>
        <p:spPr>
          <a:xfrm>
            <a:off x="1082991" y="415507"/>
            <a:ext cx="2643620" cy="2643620"/>
          </a:xfrm>
          <a:custGeom>
            <a:avLst/>
            <a:gdLst/>
            <a:ahLst/>
            <a:cxnLst/>
            <a:rect l="l" t="t" r="r" b="b"/>
            <a:pathLst>
              <a:path w="1924906" h="1924906">
                <a:moveTo>
                  <a:pt x="962453" y="0"/>
                </a:moveTo>
                <a:cubicBezTo>
                  <a:pt x="1494001" y="0"/>
                  <a:pt x="1924906" y="430905"/>
                  <a:pt x="1924906" y="962453"/>
                </a:cubicBezTo>
                <a:cubicBezTo>
                  <a:pt x="1924906" y="1494001"/>
                  <a:pt x="1494001" y="1924906"/>
                  <a:pt x="962453" y="1924906"/>
                </a:cubicBezTo>
                <a:cubicBezTo>
                  <a:pt x="430905" y="1924906"/>
                  <a:pt x="0" y="1494001"/>
                  <a:pt x="0" y="962453"/>
                </a:cubicBezTo>
                <a:cubicBezTo>
                  <a:pt x="0" y="430905"/>
                  <a:pt x="430905" y="0"/>
                  <a:pt x="962453" y="0"/>
                </a:cubicBezTo>
                <a:close/>
              </a:path>
            </a:pathLst>
          </a:custGeom>
        </p:spPr>
      </p:pic>
      <p:sp>
        <p:nvSpPr>
          <p:cNvPr id="14" name="!!plus graphic">
            <a:extLst>
              <a:ext uri="{FF2B5EF4-FFF2-40B4-BE49-F238E27FC236}">
                <a16:creationId xmlns:a16="http://schemas.microsoft.com/office/drawing/2014/main" id="{C5CB530E-515E-412C-9DF1-5F8FFBD6F38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86614" y="2530982"/>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6" name="!!dot graphic">
            <a:extLst>
              <a:ext uri="{FF2B5EF4-FFF2-40B4-BE49-F238E27FC236}">
                <a16:creationId xmlns:a16="http://schemas.microsoft.com/office/drawing/2014/main" id="{712D4376-A578-4FF1-94FC-245E7A6A48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45394" y="2760277"/>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8" name="!!circle graphic">
            <a:extLst>
              <a:ext uri="{FF2B5EF4-FFF2-40B4-BE49-F238E27FC236}">
                <a16:creationId xmlns:a16="http://schemas.microsoft.com/office/drawing/2014/main" id="{AEA7509D-F04F-40CB-A0B3-EEF16499C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9987" y="603157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Tree>
    <p:extLst>
      <p:ext uri="{BB962C8B-B14F-4D97-AF65-F5344CB8AC3E}">
        <p14:creationId xmlns:p14="http://schemas.microsoft.com/office/powerpoint/2010/main" val="11476986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55579" y="6355032"/>
            <a:ext cx="1853242"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10</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082761"/>
            <a:ext cx="10810875" cy="3539430"/>
          </a:xfrm>
          <a:prstGeom prst="rect">
            <a:avLst/>
          </a:prstGeom>
          <a:noFill/>
        </p:spPr>
        <p:txBody>
          <a:bodyPr wrap="square" rtlCol="0">
            <a:spAutoFit/>
          </a:bodyPr>
          <a:lstStyle/>
          <a:p>
            <a:pPr marL="342900" indent="-342900">
              <a:buFont typeface="+mj-lt"/>
              <a:buAutoNum type="arabicPeriod"/>
            </a:pPr>
            <a:endParaRPr lang="en-US" sz="800" dirty="0"/>
          </a:p>
          <a:p>
            <a:pPr marL="457200" indent="-457200" algn="just">
              <a:buFont typeface="+mj-lt"/>
              <a:buAutoNum type="arabicPeriod" startAt="3"/>
            </a:pPr>
            <a:r>
              <a:rPr lang="en-US" sz="2400" b="1" dirty="0"/>
              <a:t>Changing Town Clerk from Elected to Appointed</a:t>
            </a:r>
            <a:r>
              <a:rPr lang="en-US" sz="2400" dirty="0"/>
              <a:t> – This was reviewed by prior commissions and rejected, we too felt this was not in the best interests of Brookfield.  The commission took no action.</a:t>
            </a:r>
          </a:p>
          <a:p>
            <a:pPr marL="457200" indent="-457200" algn="just">
              <a:buFont typeface="+mj-lt"/>
              <a:buAutoNum type="arabicPeriod" startAt="3"/>
            </a:pPr>
            <a:endParaRPr lang="en-US" sz="2400" b="1" dirty="0"/>
          </a:p>
          <a:p>
            <a:pPr marL="457200" indent="-457200" algn="just">
              <a:buFont typeface="+mj-lt"/>
              <a:buAutoNum type="arabicPeriod" startAt="3"/>
            </a:pPr>
            <a:r>
              <a:rPr lang="en-US" sz="2400" b="1" dirty="0"/>
              <a:t>Merging the Planning and Zoning Commission into one Commission </a:t>
            </a:r>
            <a:r>
              <a:rPr lang="en-US" sz="2400" dirty="0"/>
              <a:t>– with all due respect to the members of these two commissions, we felt combining these two commissions was in the best interests of Brookfield.  Additionally, we voted that the combined commission consist of seven members instead of five.</a:t>
            </a:r>
          </a:p>
        </p:txBody>
      </p:sp>
    </p:spTree>
    <p:extLst>
      <p:ext uri="{BB962C8B-B14F-4D97-AF65-F5344CB8AC3E}">
        <p14:creationId xmlns:p14="http://schemas.microsoft.com/office/powerpoint/2010/main" val="3651875150"/>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840295"/>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07415" y="6356350"/>
            <a:ext cx="176697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11</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323386" y="2132013"/>
            <a:ext cx="11363092" cy="4493538"/>
          </a:xfrm>
          <a:prstGeom prst="rect">
            <a:avLst/>
          </a:prstGeom>
          <a:noFill/>
        </p:spPr>
        <p:txBody>
          <a:bodyPr wrap="square" rtlCol="0">
            <a:spAutoFit/>
          </a:bodyPr>
          <a:lstStyle/>
          <a:p>
            <a:pPr marL="457200" indent="-457200" algn="just">
              <a:buFont typeface="+mj-lt"/>
              <a:buAutoNum type="arabicPeriod" startAt="5"/>
            </a:pPr>
            <a:r>
              <a:rPr lang="en-US" sz="2200" b="1" dirty="0"/>
              <a:t>Look at the Budget Process to see if it can be streamlined </a:t>
            </a:r>
            <a:r>
              <a:rPr lang="en-US" sz="2200" dirty="0"/>
              <a:t>– </a:t>
            </a:r>
            <a:r>
              <a:rPr lang="en-US" sz="2200" dirty="0">
                <a:effectLst/>
                <a:ea typeface="Calibri" panose="020F0502020204030204" pitchFamily="34" charset="0"/>
                <a:cs typeface="Times New Roman" panose="02020603050405020304" pitchFamily="18" charset="0"/>
              </a:rPr>
              <a:t>Our suggestion is to have the First Selectman invite the Board of Selectmen and the Board of Finance to enter into joint special meetings for the presentations of each department. At that time, all nine members would have the opportunity to collaboratively share their thoughts and comments. Additionally, we would urge that these presentations be held in a larger room with video recording/broadcasting capability allowing the community to witness the process and deliberations. This open and transparent method would expedite the process and eliminate the second guessing as to why line items were accepted as presented or altered, and for what reason. An additional benefit of this model is that the public would already be aware of how and why decisions were made. They would be in a better position to articulate their comments at the public hearing. The commission took no action.</a:t>
            </a:r>
          </a:p>
        </p:txBody>
      </p:sp>
    </p:spTree>
    <p:extLst>
      <p:ext uri="{BB962C8B-B14F-4D97-AF65-F5344CB8AC3E}">
        <p14:creationId xmlns:p14="http://schemas.microsoft.com/office/powerpoint/2010/main" val="46067967"/>
      </p:ext>
    </p:extLst>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95203" y="6356349"/>
            <a:ext cx="1853242"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12</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078404"/>
            <a:ext cx="10810875" cy="4154984"/>
          </a:xfrm>
          <a:prstGeom prst="rect">
            <a:avLst/>
          </a:prstGeom>
          <a:noFill/>
        </p:spPr>
        <p:txBody>
          <a:bodyPr wrap="square" rtlCol="0">
            <a:spAutoFit/>
          </a:bodyPr>
          <a:lstStyle/>
          <a:p>
            <a:pPr marL="457200" indent="-457200">
              <a:buFont typeface="+mj-lt"/>
              <a:buAutoNum type="arabicPeriod" startAt="6"/>
            </a:pPr>
            <a:r>
              <a:rPr lang="en-US" sz="2400" b="1" dirty="0"/>
              <a:t>Create an alternate position for the Board of Assessment Appeals </a:t>
            </a:r>
            <a:r>
              <a:rPr lang="en-US" sz="2400" dirty="0"/>
              <a:t>– We voted that this would benefit the community and made the appropriate notations to several locations within the charter that would be affected by this change.</a:t>
            </a:r>
          </a:p>
          <a:p>
            <a:endParaRPr lang="en-US" sz="2400" dirty="0"/>
          </a:p>
          <a:p>
            <a:pPr marL="457200" indent="-457200">
              <a:buFont typeface="+mj-lt"/>
              <a:buAutoNum type="arabicPeriod" startAt="7"/>
            </a:pPr>
            <a:r>
              <a:rPr lang="en-US" sz="2400" b="1" dirty="0"/>
              <a:t>Term limits on all boards and commissions </a:t>
            </a:r>
            <a:r>
              <a:rPr lang="en-US" sz="2400" dirty="0"/>
              <a:t>– the committee recognizes the difficulty involved in filling positions on boards and commissions.  We felt that it is up to the voters to decide if an elected official should be re-elected.  In the case of appointments, those positions are at the discretion of the first selectman's office.  The commission took no action.</a:t>
            </a:r>
          </a:p>
        </p:txBody>
      </p:sp>
    </p:spTree>
    <p:extLst>
      <p:ext uri="{BB962C8B-B14F-4D97-AF65-F5344CB8AC3E}">
        <p14:creationId xmlns:p14="http://schemas.microsoft.com/office/powerpoint/2010/main" val="719342429"/>
      </p:ext>
    </p:extLst>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95203" y="6356349"/>
            <a:ext cx="1853242"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13</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078404"/>
            <a:ext cx="10810875" cy="3785652"/>
          </a:xfrm>
          <a:prstGeom prst="rect">
            <a:avLst/>
          </a:prstGeom>
          <a:noFill/>
        </p:spPr>
        <p:txBody>
          <a:bodyPr wrap="square" rtlCol="0">
            <a:spAutoFit/>
          </a:bodyPr>
          <a:lstStyle/>
          <a:p>
            <a:pPr marL="457200" indent="-457200" algn="just">
              <a:buFont typeface="+mj-lt"/>
              <a:buAutoNum type="arabicPeriod" startAt="8"/>
            </a:pPr>
            <a:r>
              <a:rPr lang="en-US" sz="2400" b="1" dirty="0"/>
              <a:t>No chairman of any board or commission should serve as chairman for any more than one term </a:t>
            </a:r>
            <a:r>
              <a:rPr lang="en-US" sz="2400" dirty="0"/>
              <a:t>– Each board and commission chooses its’ officers. We felt it was in the best interests of Brookfield to continue this practice.  The commission took  no action.</a:t>
            </a:r>
          </a:p>
          <a:p>
            <a:pPr algn="just"/>
            <a:endParaRPr lang="en-US" sz="2400" dirty="0"/>
          </a:p>
          <a:p>
            <a:pPr marL="457200" indent="-457200" algn="just">
              <a:buFont typeface="+mj-lt"/>
              <a:buAutoNum type="arabicPeriod" startAt="9"/>
            </a:pPr>
            <a:r>
              <a:rPr lang="en-US" sz="2400" b="1" dirty="0"/>
              <a:t>Municipal building committee should be among those where it is an elected committee with term limits. </a:t>
            </a:r>
            <a:r>
              <a:rPr lang="en-US" sz="2400" dirty="0"/>
              <a:t>– Due to the technical nature and expertise required to fill positions on this committee, the commission took no action.</a:t>
            </a:r>
          </a:p>
          <a:p>
            <a:pPr marL="457200" indent="-457200" algn="just">
              <a:buFont typeface="+mj-lt"/>
              <a:buAutoNum type="arabicPeriod" startAt="9"/>
            </a:pPr>
            <a:endParaRPr lang="en-US" sz="2400" b="1" dirty="0"/>
          </a:p>
        </p:txBody>
      </p:sp>
    </p:spTree>
    <p:extLst>
      <p:ext uri="{BB962C8B-B14F-4D97-AF65-F5344CB8AC3E}">
        <p14:creationId xmlns:p14="http://schemas.microsoft.com/office/powerpoint/2010/main" val="98367768"/>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14</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228851"/>
            <a:ext cx="10915650" cy="3200876"/>
          </a:xfrm>
          <a:prstGeom prst="rect">
            <a:avLst/>
          </a:prstGeom>
          <a:noFill/>
        </p:spPr>
        <p:txBody>
          <a:bodyPr wrap="square" rtlCol="0">
            <a:spAutoFit/>
          </a:bodyPr>
          <a:lstStyle/>
          <a:p>
            <a:pPr marL="342900" indent="-342900">
              <a:buFont typeface="+mj-lt"/>
              <a:buAutoNum type="arabicPeriod" startAt="9"/>
            </a:pPr>
            <a:endParaRPr lang="en-US" sz="1000" b="1" dirty="0"/>
          </a:p>
          <a:p>
            <a:pPr marL="457200" indent="-457200" algn="just">
              <a:buFont typeface="+mj-lt"/>
              <a:buAutoNum type="arabicPeriod" startAt="10"/>
            </a:pPr>
            <a:r>
              <a:rPr lang="en-US" sz="2400" b="1" dirty="0"/>
              <a:t>Review list of boards and commissions </a:t>
            </a:r>
            <a:r>
              <a:rPr lang="en-US" sz="2400" dirty="0"/>
              <a:t>– As this is already a duty relegated to the board of selectmen under article §C7-7, no action necessary. </a:t>
            </a:r>
          </a:p>
          <a:p>
            <a:pPr marL="457200" indent="-457200" algn="just">
              <a:buFont typeface="+mj-lt"/>
              <a:buAutoNum type="arabicPeriod" startAt="10"/>
            </a:pPr>
            <a:endParaRPr lang="en-US" sz="2400" dirty="0"/>
          </a:p>
          <a:p>
            <a:pPr marL="457200" indent="-457200" algn="just">
              <a:buFont typeface="+mj-lt"/>
              <a:buAutoNum type="arabicPeriod" startAt="10"/>
            </a:pPr>
            <a:r>
              <a:rPr lang="en-US" sz="2400" b="1" dirty="0"/>
              <a:t>Review terminology and definitions pertaining to the Town Treasurer </a:t>
            </a:r>
            <a:r>
              <a:rPr lang="en-US" sz="2400" dirty="0"/>
              <a:t>– the commission voted to add terminology that reflects Connecticut General Statute Sec. 7-80.</a:t>
            </a:r>
          </a:p>
          <a:p>
            <a:pPr algn="just"/>
            <a:endParaRPr lang="en-US" sz="2400" dirty="0"/>
          </a:p>
        </p:txBody>
      </p:sp>
    </p:spTree>
    <p:extLst>
      <p:ext uri="{BB962C8B-B14F-4D97-AF65-F5344CB8AC3E}">
        <p14:creationId xmlns:p14="http://schemas.microsoft.com/office/powerpoint/2010/main" val="2684219116"/>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15</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228851"/>
            <a:ext cx="10915650" cy="3208571"/>
          </a:xfrm>
          <a:prstGeom prst="rect">
            <a:avLst/>
          </a:prstGeom>
          <a:noFill/>
        </p:spPr>
        <p:txBody>
          <a:bodyPr wrap="square" rtlCol="0">
            <a:spAutoFit/>
          </a:bodyPr>
          <a:lstStyle/>
          <a:p>
            <a:pPr marL="457200" indent="-457200" algn="just">
              <a:buFont typeface="+mj-lt"/>
              <a:buAutoNum type="arabicPeriod" startAt="12"/>
            </a:pPr>
            <a:r>
              <a:rPr lang="en-US" sz="2400" b="1" dirty="0"/>
              <a:t>Review the method and timing of compensation for selectmen </a:t>
            </a:r>
            <a:r>
              <a:rPr lang="en-US" sz="2400" dirty="0"/>
              <a:t>– Under article §C5-5, the compensation is determined in the annual town budget.  We felt it was in the best interests of Brookfield to continue this practice.  The commission took no action.</a:t>
            </a:r>
          </a:p>
          <a:p>
            <a:pPr algn="just"/>
            <a:endParaRPr lang="en-US" sz="2400" dirty="0"/>
          </a:p>
          <a:p>
            <a:pPr marL="457200" indent="-457200">
              <a:buFont typeface="+mj-lt"/>
              <a:buAutoNum type="arabicPeriod" startAt="13"/>
            </a:pPr>
            <a:r>
              <a:rPr lang="en-US" sz="2400" b="1" dirty="0"/>
              <a:t>Review of appointed officers and if they should be employees </a:t>
            </a:r>
            <a:r>
              <a:rPr lang="en-US" sz="2400" dirty="0"/>
              <a:t>– We reviewed the list.  The commission took no action.</a:t>
            </a:r>
            <a:endParaRPr lang="en-US" sz="2400" b="1" dirty="0"/>
          </a:p>
          <a:p>
            <a:pPr marL="342900" indent="-342900">
              <a:buFont typeface="+mj-lt"/>
              <a:buAutoNum type="arabicPeriod" startAt="13"/>
            </a:pPr>
            <a:endParaRPr lang="en-US" sz="1050" b="1" dirty="0"/>
          </a:p>
          <a:p>
            <a:pPr marL="457200" indent="-457200" algn="just">
              <a:buFont typeface="+mj-lt"/>
              <a:buAutoNum type="arabicPeriod" startAt="10"/>
            </a:pPr>
            <a:endParaRPr lang="en-US" sz="2400" dirty="0"/>
          </a:p>
        </p:txBody>
      </p:sp>
    </p:spTree>
    <p:extLst>
      <p:ext uri="{BB962C8B-B14F-4D97-AF65-F5344CB8AC3E}">
        <p14:creationId xmlns:p14="http://schemas.microsoft.com/office/powerpoint/2010/main" val="2026730138"/>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16</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228851"/>
            <a:ext cx="10810875" cy="3785652"/>
          </a:xfrm>
          <a:prstGeom prst="rect">
            <a:avLst/>
          </a:prstGeom>
          <a:noFill/>
        </p:spPr>
        <p:txBody>
          <a:bodyPr wrap="square" rtlCol="0">
            <a:spAutoFit/>
          </a:bodyPr>
          <a:lstStyle/>
          <a:p>
            <a:pPr marL="457200" indent="-457200" algn="just">
              <a:buFont typeface="+mj-lt"/>
              <a:buAutoNum type="arabicPeriod" startAt="14"/>
            </a:pPr>
            <a:r>
              <a:rPr lang="en-US" sz="2400" b="1" dirty="0"/>
              <a:t>Review Article VIII Finance and Taxation </a:t>
            </a:r>
            <a:r>
              <a:rPr lang="en-US" sz="2400" dirty="0"/>
              <a:t>– the commission met with the town’s Finance Director/Controller and accepted several of her suggestions.  We concluded that many of her suggestions were procedural.  Our goal was to remove ambiguity, be more concise, and to remove unnecessary requirements.</a:t>
            </a:r>
          </a:p>
          <a:p>
            <a:pPr marL="914400" lvl="1" indent="-457200">
              <a:buFont typeface="+mj-lt"/>
              <a:buAutoNum type="alphaLcParenR"/>
            </a:pPr>
            <a:r>
              <a:rPr lang="en-US" sz="2400" dirty="0"/>
              <a:t>§C8-1 C. - Change books and accounts to financial statements.</a:t>
            </a:r>
          </a:p>
          <a:p>
            <a:pPr marL="914400" lvl="1" indent="-457200">
              <a:buFont typeface="+mj-lt"/>
              <a:buAutoNum type="alphaLcParenR"/>
            </a:pPr>
            <a:r>
              <a:rPr lang="en-US" sz="2400" dirty="0"/>
              <a:t>§C8-2 A. - Remove last sentence about work and accomplishments. </a:t>
            </a:r>
          </a:p>
          <a:p>
            <a:pPr marL="914400" lvl="1" indent="-457200">
              <a:buFont typeface="+mj-lt"/>
              <a:buAutoNum type="alphaLcParenR"/>
            </a:pPr>
            <a:r>
              <a:rPr lang="en-US" sz="2400" dirty="0"/>
              <a:t>§C8-5 – We found this to be a procedural issue.</a:t>
            </a:r>
          </a:p>
          <a:p>
            <a:pPr marL="914400" lvl="1" indent="-457200">
              <a:buFont typeface="+mj-lt"/>
              <a:buAutoNum type="alphaLcParenR"/>
            </a:pPr>
            <a:r>
              <a:rPr lang="en-US" sz="2400" dirty="0"/>
              <a:t>§C8-7 – We found this to be a procedural issue. </a:t>
            </a:r>
          </a:p>
          <a:p>
            <a:pPr marL="914400" lvl="1" indent="-457200">
              <a:buFont typeface="+mj-lt"/>
              <a:buAutoNum type="alphaLcParenR"/>
            </a:pPr>
            <a:r>
              <a:rPr lang="en-US" sz="2400" dirty="0"/>
              <a:t>§C8-8 – We found this to be a procedural issue.</a:t>
            </a:r>
          </a:p>
        </p:txBody>
      </p:sp>
    </p:spTree>
    <p:extLst>
      <p:ext uri="{BB962C8B-B14F-4D97-AF65-F5344CB8AC3E}">
        <p14:creationId xmlns:p14="http://schemas.microsoft.com/office/powerpoint/2010/main" val="1591364404"/>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17</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063552"/>
            <a:ext cx="10810875" cy="4616648"/>
          </a:xfrm>
          <a:prstGeom prst="rect">
            <a:avLst/>
          </a:prstGeom>
          <a:noFill/>
        </p:spPr>
        <p:txBody>
          <a:bodyPr wrap="square" rtlCol="0">
            <a:spAutoFit/>
          </a:bodyPr>
          <a:lstStyle/>
          <a:p>
            <a:pPr marL="342900" indent="-342900">
              <a:buFont typeface="+mj-lt"/>
              <a:buAutoNum type="arabicPeriod" startAt="18"/>
            </a:pPr>
            <a:endParaRPr lang="en-US" sz="1000" dirty="0"/>
          </a:p>
          <a:p>
            <a:pPr marL="457200" indent="-457200">
              <a:buFont typeface="+mj-lt"/>
              <a:buAutoNum type="arabicPeriod" startAt="15"/>
            </a:pPr>
            <a:r>
              <a:rPr lang="en-US" sz="2400" b="1" dirty="0"/>
              <a:t>Review Article X Ethics, pertaining to conflict of interest </a:t>
            </a:r>
            <a:r>
              <a:rPr lang="en-US" sz="2400" dirty="0"/>
              <a:t>- the commission felt article §C10-3 was adequate.  The commission took no action.</a:t>
            </a:r>
          </a:p>
          <a:p>
            <a:pPr marL="457200" indent="-457200">
              <a:buFont typeface="+mj-lt"/>
              <a:buAutoNum type="arabicPeriod" startAt="15"/>
            </a:pPr>
            <a:endParaRPr lang="en-US" sz="2400" b="1" dirty="0"/>
          </a:p>
          <a:p>
            <a:pPr marL="457200" indent="-457200" algn="just">
              <a:buFont typeface="+mj-lt"/>
              <a:buAutoNum type="arabicPeriod" startAt="15"/>
            </a:pPr>
            <a:r>
              <a:rPr lang="en-US" sz="2400" b="1" dirty="0"/>
              <a:t>Separating Town and Education Budget votes </a:t>
            </a:r>
            <a:r>
              <a:rPr lang="en-US" sz="2400" dirty="0"/>
              <a:t>– After subsequent and lengthy discussion, the commission voted to take no action.</a:t>
            </a:r>
          </a:p>
          <a:p>
            <a:pPr marL="342900" indent="-342900">
              <a:buFont typeface="+mj-lt"/>
              <a:buAutoNum type="arabicPeriod" startAt="15"/>
            </a:pPr>
            <a:endParaRPr lang="en-US" sz="2400" dirty="0"/>
          </a:p>
          <a:p>
            <a:pPr marL="457200" indent="-457200">
              <a:buFont typeface="+mj-lt"/>
              <a:buAutoNum type="arabicPeriod" startAt="15"/>
            </a:pPr>
            <a:r>
              <a:rPr lang="en-US" sz="2400" b="1" dirty="0"/>
              <a:t>Review of §C8-5 Special Appropriations</a:t>
            </a:r>
            <a:r>
              <a:rPr lang="en-US" sz="2400" dirty="0"/>
              <a:t>- the commission took no action.</a:t>
            </a:r>
          </a:p>
          <a:p>
            <a:pPr marL="457200" indent="-457200">
              <a:buFont typeface="+mj-lt"/>
              <a:buAutoNum type="arabicPeriod" startAt="18"/>
            </a:pPr>
            <a:endParaRPr lang="en-US" sz="2400" b="1" dirty="0"/>
          </a:p>
          <a:p>
            <a:pPr marL="457200" indent="-457200">
              <a:buFont typeface="+mj-lt"/>
              <a:buAutoNum type="arabicPeriod" startAt="18"/>
            </a:pPr>
            <a:r>
              <a:rPr lang="en-US" sz="2400" b="1" dirty="0"/>
              <a:t>Review of purchasing language </a:t>
            </a:r>
            <a:r>
              <a:rPr lang="en-US" sz="2400" dirty="0"/>
              <a:t>- the commission took no action.</a:t>
            </a:r>
          </a:p>
          <a:p>
            <a:pPr marL="457200" indent="-457200">
              <a:buFont typeface="+mj-lt"/>
              <a:buAutoNum type="arabicPeriod" startAt="18"/>
            </a:pPr>
            <a:endParaRPr lang="en-US" sz="2000" b="1" dirty="0"/>
          </a:p>
        </p:txBody>
      </p:sp>
    </p:spTree>
    <p:extLst>
      <p:ext uri="{BB962C8B-B14F-4D97-AF65-F5344CB8AC3E}">
        <p14:creationId xmlns:p14="http://schemas.microsoft.com/office/powerpoint/2010/main" val="2682233587"/>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18</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166381"/>
            <a:ext cx="10810875" cy="3570208"/>
          </a:xfrm>
          <a:prstGeom prst="rect">
            <a:avLst/>
          </a:prstGeom>
          <a:noFill/>
        </p:spPr>
        <p:txBody>
          <a:bodyPr wrap="square" rtlCol="0">
            <a:spAutoFit/>
          </a:bodyPr>
          <a:lstStyle/>
          <a:p>
            <a:pPr marL="342900" indent="-342900">
              <a:buFont typeface="+mj-lt"/>
              <a:buAutoNum type="arabicPeriod" startAt="18"/>
            </a:pPr>
            <a:endParaRPr lang="en-US" sz="1000" dirty="0"/>
          </a:p>
          <a:p>
            <a:pPr marL="457200" indent="-457200" algn="just">
              <a:buFont typeface="+mj-lt"/>
              <a:buAutoNum type="arabicPeriod" startAt="19"/>
            </a:pPr>
            <a:r>
              <a:rPr lang="en-US" sz="2400" b="1" dirty="0"/>
              <a:t>Review of voting rules at Annual Town Meetings </a:t>
            </a:r>
            <a:r>
              <a:rPr lang="en-US" sz="2400" dirty="0"/>
              <a:t>– the commission voted to remove section “B” from article §C9-3.</a:t>
            </a:r>
          </a:p>
          <a:p>
            <a:pPr marL="342900" indent="-342900" algn="just">
              <a:buFont typeface="+mj-lt"/>
              <a:buAutoNum type="arabicPeriod" startAt="19"/>
            </a:pPr>
            <a:endParaRPr lang="en-US" sz="2400" dirty="0"/>
          </a:p>
          <a:p>
            <a:pPr marL="457200" indent="-457200" algn="just">
              <a:buFont typeface="+mj-lt"/>
              <a:buAutoNum type="arabicPeriod" startAt="19"/>
            </a:pPr>
            <a:r>
              <a:rPr lang="en-US" sz="2400" b="1" dirty="0"/>
              <a:t>Review the Board of Finance composition </a:t>
            </a:r>
            <a:r>
              <a:rPr lang="en-US" sz="2400" dirty="0"/>
              <a:t>– After lengthy discussion by the commission, </a:t>
            </a:r>
            <a:r>
              <a:rPr lang="en-US" sz="2400"/>
              <a:t>Legal Counsel </a:t>
            </a:r>
            <a:r>
              <a:rPr lang="en-US" sz="2400" dirty="0"/>
              <a:t>stated that this would conflict with Connecticut General Statutes §7-340.</a:t>
            </a:r>
          </a:p>
          <a:p>
            <a:pPr marL="342900" indent="-342900" algn="just">
              <a:buFont typeface="+mj-lt"/>
              <a:buAutoNum type="arabicPeriod" startAt="19"/>
            </a:pPr>
            <a:endParaRPr lang="en-US" sz="2400" dirty="0"/>
          </a:p>
          <a:p>
            <a:pPr marL="457200" indent="-457200" algn="just">
              <a:buFont typeface="+mj-lt"/>
              <a:buAutoNum type="arabicPeriod" startAt="19"/>
            </a:pPr>
            <a:r>
              <a:rPr lang="en-US" sz="2400" b="1" dirty="0"/>
              <a:t>Timing of Charter Revision vote </a:t>
            </a:r>
            <a:r>
              <a:rPr lang="en-US" sz="2400" dirty="0"/>
              <a:t>– After subsequent and lengthy discussion, the commission voted to take no action.</a:t>
            </a:r>
          </a:p>
        </p:txBody>
      </p:sp>
    </p:spTree>
    <p:extLst>
      <p:ext uri="{BB962C8B-B14F-4D97-AF65-F5344CB8AC3E}">
        <p14:creationId xmlns:p14="http://schemas.microsoft.com/office/powerpoint/2010/main" val="3936219047"/>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19</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166381"/>
            <a:ext cx="10810875" cy="3754874"/>
          </a:xfrm>
          <a:prstGeom prst="rect">
            <a:avLst/>
          </a:prstGeom>
          <a:noFill/>
        </p:spPr>
        <p:txBody>
          <a:bodyPr wrap="square" rtlCol="0">
            <a:spAutoFit/>
          </a:bodyPr>
          <a:lstStyle/>
          <a:p>
            <a:pPr marL="342900" indent="-342900">
              <a:buFont typeface="+mj-lt"/>
              <a:buAutoNum type="arabicPeriod" startAt="18"/>
            </a:pPr>
            <a:endParaRPr lang="en-US" sz="1000" dirty="0"/>
          </a:p>
          <a:p>
            <a:pPr marL="457200" indent="-457200" algn="just">
              <a:buFont typeface="+mj-lt"/>
              <a:buAutoNum type="arabicPeriod" startAt="22"/>
            </a:pPr>
            <a:r>
              <a:rPr lang="en-US" sz="2400" b="1" dirty="0"/>
              <a:t>Review Borrowing Thresholds </a:t>
            </a:r>
            <a:r>
              <a:rPr lang="en-US" sz="2400" dirty="0"/>
              <a:t>– Due to the complexity of the subject, the commission did not have ample time to fully discuss this.</a:t>
            </a:r>
          </a:p>
          <a:p>
            <a:pPr algn="just">
              <a:lnSpc>
                <a:spcPct val="150000"/>
              </a:lnSpc>
            </a:pPr>
            <a:endParaRPr lang="en-US" sz="2400" b="1" dirty="0"/>
          </a:p>
          <a:p>
            <a:pPr marL="457200" indent="-457200" algn="just">
              <a:buFont typeface="+mj-lt"/>
              <a:buAutoNum type="arabicPeriod" startAt="23"/>
            </a:pPr>
            <a:r>
              <a:rPr lang="en-US" sz="2400" b="1" dirty="0"/>
              <a:t>Appeal process for Board of Finance</a:t>
            </a:r>
            <a:r>
              <a:rPr lang="en-US" sz="2400" dirty="0"/>
              <a:t> – Due to the complexity of the subject, the commission did not have ample time to discuss this.</a:t>
            </a:r>
          </a:p>
          <a:p>
            <a:pPr marL="457200" indent="-457200" algn="just">
              <a:buFont typeface="+mj-lt"/>
              <a:buAutoNum type="arabicPeriod" startAt="23"/>
            </a:pPr>
            <a:endParaRPr lang="en-US" sz="2400" b="1" dirty="0"/>
          </a:p>
          <a:p>
            <a:pPr marL="457200" indent="-457200" algn="just">
              <a:buFont typeface="+mj-lt"/>
              <a:buAutoNum type="arabicPeriod" startAt="23"/>
            </a:pPr>
            <a:r>
              <a:rPr lang="en-US" sz="2400" b="1" dirty="0"/>
              <a:t>Term of office for the three selectmen</a:t>
            </a:r>
            <a:r>
              <a:rPr lang="en-US" sz="2400" dirty="0"/>
              <a:t> – We felt it was in the best interests of Brookfield to continue this practice.  The commission took no action.</a:t>
            </a:r>
            <a:endParaRPr lang="en-US" sz="2400" b="1" dirty="0"/>
          </a:p>
        </p:txBody>
      </p:sp>
    </p:spTree>
    <p:extLst>
      <p:ext uri="{BB962C8B-B14F-4D97-AF65-F5344CB8AC3E}">
        <p14:creationId xmlns:p14="http://schemas.microsoft.com/office/powerpoint/2010/main" val="196705649"/>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77633" y="986917"/>
            <a:ext cx="6190488" cy="940792"/>
          </a:xfrm>
        </p:spPr>
        <p:txBody>
          <a:bodyPr/>
          <a:lstStyle/>
          <a:p>
            <a:r>
              <a:rPr lang="en-US" sz="5400" dirty="0"/>
              <a:t>Introduction</a:t>
            </a:r>
            <a:endParaRPr lang="en-US" dirty="0"/>
          </a:p>
        </p:txBody>
      </p:sp>
      <p:sp>
        <p:nvSpPr>
          <p:cNvPr id="4" name="Content Placeholder 3">
            <a:extLst>
              <a:ext uri="{FF2B5EF4-FFF2-40B4-BE49-F238E27FC236}">
                <a16:creationId xmlns:a16="http://schemas.microsoft.com/office/drawing/2014/main" id="{B0881FA9-F3B0-4912-B0E1-352094195C30}"/>
              </a:ext>
            </a:extLst>
          </p:cNvPr>
          <p:cNvSpPr>
            <a:spLocks noGrp="1"/>
          </p:cNvSpPr>
          <p:nvPr>
            <p:ph idx="1"/>
          </p:nvPr>
        </p:nvSpPr>
        <p:spPr>
          <a:xfrm>
            <a:off x="560975" y="2010389"/>
            <a:ext cx="10558473" cy="1619250"/>
          </a:xfrm>
        </p:spPr>
        <p:txBody>
          <a:bodyPr>
            <a:normAutofit fontScale="92500" lnSpcReduction="10000"/>
          </a:bodyPr>
          <a:lstStyle/>
          <a:p>
            <a:r>
              <a:rPr lang="en-US" sz="2400" dirty="0"/>
              <a:t>The Charter Revision Commission was appointed by the Board of Selectmen on May 25, 2022 for the purpose of reviewing our Town Charter, as well as considering the charges presented by our selectmen.</a:t>
            </a:r>
          </a:p>
          <a:p>
            <a:r>
              <a:rPr lang="en-US" sz="2400" dirty="0"/>
              <a:t>The commission is comprised of:</a:t>
            </a:r>
          </a:p>
          <a:p>
            <a:endParaRPr lang="en-US" sz="2000" dirty="0"/>
          </a:p>
          <a:p>
            <a:endParaRPr lang="en-US" dirty="0"/>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112456" y="6363658"/>
            <a:ext cx="1818736"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2</a:t>
            </a:fld>
            <a:endParaRPr lang="en-US" dirty="0"/>
          </a:p>
        </p:txBody>
      </p:sp>
      <p:pic>
        <p:nvPicPr>
          <p:cNvPr id="5" name="Picture 4" descr="Logo&#10;&#10;Description automatically generated">
            <a:extLst>
              <a:ext uri="{FF2B5EF4-FFF2-40B4-BE49-F238E27FC236}">
                <a16:creationId xmlns:a16="http://schemas.microsoft.com/office/drawing/2014/main" id="{146D2F8F-8F3C-FD12-FE29-98C0477FC935}"/>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12" name="TextBox 11">
            <a:extLst>
              <a:ext uri="{FF2B5EF4-FFF2-40B4-BE49-F238E27FC236}">
                <a16:creationId xmlns:a16="http://schemas.microsoft.com/office/drawing/2014/main" id="{A95213DB-B61D-3EB1-DC57-CE813DEC411D}"/>
              </a:ext>
            </a:extLst>
          </p:cNvPr>
          <p:cNvSpPr txBox="1"/>
          <p:nvPr/>
        </p:nvSpPr>
        <p:spPr>
          <a:xfrm>
            <a:off x="1554192" y="4052946"/>
            <a:ext cx="3700732" cy="1323439"/>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t>Rob Gianazza - Chair</a:t>
            </a:r>
          </a:p>
          <a:p>
            <a:pPr marL="342900" indent="-342900">
              <a:buFont typeface="Wingdings" panose="05000000000000000000" pitchFamily="2" charset="2"/>
              <a:buChar char="Ø"/>
            </a:pPr>
            <a:r>
              <a:rPr lang="en-US" sz="2000" dirty="0"/>
              <a:t>Leanna Hinger</a:t>
            </a:r>
          </a:p>
          <a:p>
            <a:pPr marL="342900" indent="-342900">
              <a:buFont typeface="Wingdings" panose="05000000000000000000" pitchFamily="2" charset="2"/>
              <a:buChar char="Ø"/>
            </a:pPr>
            <a:r>
              <a:rPr lang="en-US" sz="2000" dirty="0"/>
              <a:t>Mario Nacinovich</a:t>
            </a:r>
          </a:p>
          <a:p>
            <a:pPr marL="342900" indent="-342900">
              <a:buFont typeface="Wingdings" panose="05000000000000000000" pitchFamily="2" charset="2"/>
              <a:buChar char="Ø"/>
            </a:pPr>
            <a:r>
              <a:rPr lang="en-US" sz="2000" dirty="0"/>
              <a:t>Krystal Ramos - Secretary</a:t>
            </a:r>
          </a:p>
        </p:txBody>
      </p:sp>
      <p:sp>
        <p:nvSpPr>
          <p:cNvPr id="13" name="TextBox 12">
            <a:extLst>
              <a:ext uri="{FF2B5EF4-FFF2-40B4-BE49-F238E27FC236}">
                <a16:creationId xmlns:a16="http://schemas.microsoft.com/office/drawing/2014/main" id="{B20D1081-ABB9-8C7C-2C09-8EB6C40B1B4A}"/>
              </a:ext>
            </a:extLst>
          </p:cNvPr>
          <p:cNvSpPr txBox="1"/>
          <p:nvPr/>
        </p:nvSpPr>
        <p:spPr>
          <a:xfrm>
            <a:off x="5460521" y="4069664"/>
            <a:ext cx="3700732" cy="1015663"/>
          </a:xfrm>
          <a:prstGeom prst="rect">
            <a:avLst/>
          </a:prstGeom>
          <a:noFill/>
        </p:spPr>
        <p:txBody>
          <a:bodyPr wrap="square" rtlCol="0">
            <a:spAutoFit/>
          </a:bodyPr>
          <a:lstStyle/>
          <a:p>
            <a:pPr marL="342900" indent="-342900">
              <a:buFont typeface="Wingdings" panose="05000000000000000000" pitchFamily="2" charset="2"/>
              <a:buChar char="Ø"/>
            </a:pPr>
            <a:r>
              <a:rPr lang="en-US" sz="2000" dirty="0"/>
              <a:t>Linda Wagner – Vice Chair</a:t>
            </a:r>
          </a:p>
          <a:p>
            <a:pPr marL="342900" indent="-342900">
              <a:buFont typeface="Wingdings" panose="05000000000000000000" pitchFamily="2" charset="2"/>
              <a:buChar char="Ø"/>
            </a:pPr>
            <a:r>
              <a:rPr lang="en-US" sz="2000" dirty="0"/>
              <a:t>George Walker</a:t>
            </a:r>
          </a:p>
          <a:p>
            <a:pPr marL="342900" indent="-342900">
              <a:buFont typeface="Wingdings" panose="05000000000000000000" pitchFamily="2" charset="2"/>
              <a:buChar char="Ø"/>
            </a:pPr>
            <a:r>
              <a:rPr lang="en-US" sz="2000" dirty="0"/>
              <a:t>Christina Zimmerman </a:t>
            </a:r>
          </a:p>
        </p:txBody>
      </p:sp>
    </p:spTree>
    <p:extLst>
      <p:ext uri="{BB962C8B-B14F-4D97-AF65-F5344CB8AC3E}">
        <p14:creationId xmlns:p14="http://schemas.microsoft.com/office/powerpoint/2010/main" val="365334912"/>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 – pending</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20</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228851"/>
            <a:ext cx="10810875" cy="3785652"/>
          </a:xfrm>
          <a:prstGeom prst="rect">
            <a:avLst/>
          </a:prstGeom>
          <a:noFill/>
        </p:spPr>
        <p:txBody>
          <a:bodyPr wrap="square" rtlCol="0">
            <a:spAutoFit/>
          </a:bodyPr>
          <a:lstStyle/>
          <a:p>
            <a:pPr marL="457200" marR="0" indent="-457200" algn="just">
              <a:spcBef>
                <a:spcPts val="0"/>
              </a:spcBef>
              <a:spcAft>
                <a:spcPts val="0"/>
              </a:spcAft>
              <a:buFont typeface="+mj-lt"/>
              <a:buAutoNum type="arabicPeriod" startAt="25"/>
            </a:pPr>
            <a:r>
              <a:rPr lang="en-US" sz="2400" b="1" dirty="0"/>
              <a:t>Youth Commission Changes </a:t>
            </a:r>
            <a:r>
              <a:rPr lang="en-US" sz="2400" dirty="0"/>
              <a:t>– Amend Addendum A, Article III, Section F, on page 26 of the Charter </a:t>
            </a:r>
            <a:r>
              <a:rPr lang="en-US" sz="2400" u="sng" dirty="0"/>
              <a:t>in draft form only </a:t>
            </a:r>
            <a:r>
              <a:rPr lang="en-US" sz="2400" dirty="0"/>
              <a:t>subject to the approval of the corresponding Youth Commission ordinance in conformity hereto as follows: </a:t>
            </a:r>
            <a:r>
              <a:rPr lang="en-US" sz="1000" dirty="0"/>
              <a:t>- </a:t>
            </a:r>
            <a:r>
              <a:rPr lang="en-US" sz="2400" dirty="0">
                <a:solidFill>
                  <a:srgbClr val="000000"/>
                </a:solidFill>
                <a:effectLst/>
                <a:ea typeface="Times New Roman" panose="02020603050405020304" pitchFamily="18" charset="0"/>
              </a:rPr>
              <a:t>“Youth Commission, consisting of five (5) electors of the Town, three (3) alternate member electors of the Town and seven (7) resident, non-voting youth representatives of the Town.  Adult members shall be appointed for terms of two (2) years, commencing on the first Monday in February, and youth members shall be appointed for terms of two (2) years commencing on the first day of the upcoming academic school year.”</a:t>
            </a:r>
            <a:endParaRPr lang="en-US"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23126756"/>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pPr algn="ctr"/>
            <a:r>
              <a:rPr lang="en-US" sz="3600" dirty="0"/>
              <a:t>Summary of Enhancements</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21</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1822592"/>
            <a:ext cx="10810875" cy="4708981"/>
          </a:xfrm>
          <a:prstGeom prst="rect">
            <a:avLst/>
          </a:prstGeom>
          <a:noFill/>
        </p:spPr>
        <p:txBody>
          <a:bodyPr wrap="square" rtlCol="0">
            <a:spAutoFit/>
          </a:bodyPr>
          <a:lstStyle/>
          <a:p>
            <a:pPr marL="342900" indent="-342900">
              <a:buFont typeface="+mj-lt"/>
              <a:buAutoNum type="arabicPeriod" startAt="18"/>
            </a:pPr>
            <a:endParaRPr lang="en-US" sz="1000" dirty="0"/>
          </a:p>
          <a:p>
            <a:pPr marL="342900" indent="-342900">
              <a:lnSpc>
                <a:spcPct val="150000"/>
              </a:lnSpc>
              <a:buFont typeface="Wingdings" panose="05000000000000000000" pitchFamily="2" charset="2"/>
              <a:buChar char="ü"/>
            </a:pPr>
            <a:r>
              <a:rPr lang="en-US" sz="2000" dirty="0"/>
              <a:t>We addressed the vacancy issue by opening it up to all eligible candidates, provided it doesn’t violate §C2-4 Minority Representation.</a:t>
            </a:r>
          </a:p>
          <a:p>
            <a:pPr marL="342900" indent="-342900">
              <a:lnSpc>
                <a:spcPct val="150000"/>
              </a:lnSpc>
              <a:buFont typeface="Wingdings" panose="05000000000000000000" pitchFamily="2" charset="2"/>
              <a:buChar char="ü"/>
            </a:pPr>
            <a:r>
              <a:rPr lang="en-US" sz="2000" dirty="0"/>
              <a:t>An enhanced definition for the Town Treasurer.</a:t>
            </a:r>
          </a:p>
          <a:p>
            <a:pPr marL="342900" indent="-342900">
              <a:lnSpc>
                <a:spcPct val="150000"/>
              </a:lnSpc>
              <a:buFont typeface="Wingdings" panose="05000000000000000000" pitchFamily="2" charset="2"/>
              <a:buChar char="ü"/>
            </a:pPr>
            <a:r>
              <a:rPr lang="en-US" sz="2000" dirty="0"/>
              <a:t>Combining the Planning and Zoning Commissions.</a:t>
            </a:r>
          </a:p>
          <a:p>
            <a:pPr marL="342900" indent="-342900">
              <a:lnSpc>
                <a:spcPct val="150000"/>
              </a:lnSpc>
              <a:buFont typeface="Wingdings" panose="05000000000000000000" pitchFamily="2" charset="2"/>
              <a:buChar char="ü"/>
            </a:pPr>
            <a:r>
              <a:rPr lang="en-US" sz="2000" dirty="0"/>
              <a:t>Updated the list of appointed boards and commissions.</a:t>
            </a:r>
          </a:p>
          <a:p>
            <a:pPr marL="342900" indent="-342900">
              <a:lnSpc>
                <a:spcPct val="150000"/>
              </a:lnSpc>
              <a:buFont typeface="Wingdings" panose="05000000000000000000" pitchFamily="2" charset="2"/>
              <a:buChar char="ü"/>
            </a:pPr>
            <a:r>
              <a:rPr lang="en-US" sz="2000" dirty="0"/>
              <a:t>Updated definitions in Article VIII Finance and Taxation. </a:t>
            </a:r>
          </a:p>
          <a:p>
            <a:pPr marL="342900" indent="-342900">
              <a:lnSpc>
                <a:spcPct val="150000"/>
              </a:lnSpc>
              <a:buFont typeface="Wingdings" panose="05000000000000000000" pitchFamily="2" charset="2"/>
              <a:buChar char="ü"/>
            </a:pPr>
            <a:r>
              <a:rPr lang="en-US" sz="2000" dirty="0"/>
              <a:t>Removed the section of §C9-3 that allowed the town budget to be manipulated by an arbitrary group not representing the community as a whole.</a:t>
            </a:r>
          </a:p>
          <a:p>
            <a:pPr marL="342900" indent="-342900">
              <a:lnSpc>
                <a:spcPct val="150000"/>
              </a:lnSpc>
              <a:buFont typeface="Wingdings" panose="05000000000000000000" pitchFamily="2" charset="2"/>
              <a:buChar char="ü"/>
            </a:pPr>
            <a:r>
              <a:rPr lang="en-US" sz="2000" dirty="0"/>
              <a:t>Updated the list of alternates for boards and commissions.</a:t>
            </a:r>
          </a:p>
          <a:p>
            <a:pPr marL="457200" indent="-457200">
              <a:buFont typeface="+mj-lt"/>
              <a:buAutoNum type="arabicPeriod" startAt="22"/>
            </a:pPr>
            <a:endParaRPr lang="en-US" sz="2000" b="1" dirty="0"/>
          </a:p>
        </p:txBody>
      </p:sp>
    </p:spTree>
    <p:extLst>
      <p:ext uri="{BB962C8B-B14F-4D97-AF65-F5344CB8AC3E}">
        <p14:creationId xmlns:p14="http://schemas.microsoft.com/office/powerpoint/2010/main" val="372571867"/>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pPr algn="ctr"/>
            <a:r>
              <a:rPr lang="en-US" sz="3600" dirty="0"/>
              <a:t>Other Highlights</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22</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1822592"/>
            <a:ext cx="10810875" cy="3323987"/>
          </a:xfrm>
          <a:prstGeom prst="rect">
            <a:avLst/>
          </a:prstGeom>
          <a:noFill/>
        </p:spPr>
        <p:txBody>
          <a:bodyPr wrap="square" rtlCol="0">
            <a:spAutoFit/>
          </a:bodyPr>
          <a:lstStyle/>
          <a:p>
            <a:pPr marL="342900" indent="-342900">
              <a:buFont typeface="+mj-lt"/>
              <a:buAutoNum type="arabicPeriod" startAt="18"/>
            </a:pPr>
            <a:endParaRPr lang="en-US" sz="1000" dirty="0"/>
          </a:p>
          <a:p>
            <a:pPr marL="342900" indent="-342900">
              <a:lnSpc>
                <a:spcPct val="150000"/>
              </a:lnSpc>
              <a:buFont typeface="Wingdings" panose="05000000000000000000" pitchFamily="2" charset="2"/>
              <a:buChar char="ü"/>
            </a:pPr>
            <a:r>
              <a:rPr lang="en-US" sz="2000" dirty="0"/>
              <a:t>We addressed streamlining the budget process.</a:t>
            </a:r>
          </a:p>
          <a:p>
            <a:pPr marL="342900" indent="-342900">
              <a:lnSpc>
                <a:spcPct val="150000"/>
              </a:lnSpc>
              <a:buFont typeface="Wingdings" panose="05000000000000000000" pitchFamily="2" charset="2"/>
              <a:buChar char="ü"/>
            </a:pPr>
            <a:r>
              <a:rPr lang="en-US" sz="2000" dirty="0"/>
              <a:t>We dismissed changing the Town Clerk position.</a:t>
            </a:r>
          </a:p>
          <a:p>
            <a:pPr marL="342900" indent="-342900">
              <a:lnSpc>
                <a:spcPct val="150000"/>
              </a:lnSpc>
              <a:buFont typeface="Wingdings" panose="05000000000000000000" pitchFamily="2" charset="2"/>
              <a:buChar char="ü"/>
            </a:pPr>
            <a:r>
              <a:rPr lang="en-US" sz="2000" dirty="0"/>
              <a:t>We dismissed imposing term limits, recognizing that reappointments are not “automatic”.</a:t>
            </a:r>
          </a:p>
          <a:p>
            <a:pPr marL="342900" indent="-342900">
              <a:lnSpc>
                <a:spcPct val="150000"/>
              </a:lnSpc>
              <a:buFont typeface="Wingdings" panose="05000000000000000000" pitchFamily="2" charset="2"/>
              <a:buChar char="ü"/>
            </a:pPr>
            <a:r>
              <a:rPr lang="en-US" sz="2000" dirty="0"/>
              <a:t>We dismissed additional language where existing language is sufficient.  We also recognized that procedural issues should be addressed by department.</a:t>
            </a:r>
          </a:p>
          <a:p>
            <a:pPr marL="457200" indent="-457200">
              <a:buFont typeface="+mj-lt"/>
              <a:buAutoNum type="arabicPeriod" startAt="22"/>
            </a:pPr>
            <a:endParaRPr lang="en-US" sz="2000" b="1" dirty="0"/>
          </a:p>
        </p:txBody>
      </p:sp>
    </p:spTree>
    <p:extLst>
      <p:ext uri="{BB962C8B-B14F-4D97-AF65-F5344CB8AC3E}">
        <p14:creationId xmlns:p14="http://schemas.microsoft.com/office/powerpoint/2010/main" val="877962419"/>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pPr algn="ctr"/>
            <a:r>
              <a:rPr lang="en-US" sz="3600" dirty="0"/>
              <a:t>Thank You</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24668" y="6356349"/>
            <a:ext cx="179285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23</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734183"/>
            <a:ext cx="10810875" cy="1477328"/>
          </a:xfrm>
          <a:prstGeom prst="rect">
            <a:avLst/>
          </a:prstGeom>
          <a:noFill/>
        </p:spPr>
        <p:txBody>
          <a:bodyPr wrap="square" rtlCol="0">
            <a:spAutoFit/>
          </a:bodyPr>
          <a:lstStyle/>
          <a:p>
            <a:pPr marL="342900" indent="-342900">
              <a:buFont typeface="+mj-lt"/>
              <a:buAutoNum type="arabicPeriod" startAt="18"/>
            </a:pPr>
            <a:endParaRPr lang="en-US" sz="1000" dirty="0"/>
          </a:p>
          <a:p>
            <a:pPr algn="ctr">
              <a:lnSpc>
                <a:spcPct val="150000"/>
              </a:lnSpc>
            </a:pPr>
            <a:r>
              <a:rPr lang="en-US" sz="2000" dirty="0"/>
              <a:t>On behalf of the commission, we thank you for your attentiveness and would be happy to address any questions or comments you have at this time.  </a:t>
            </a:r>
          </a:p>
          <a:p>
            <a:pPr marL="457200" indent="-457200">
              <a:buFont typeface="+mj-lt"/>
              <a:buAutoNum type="arabicPeriod" startAt="22"/>
            </a:pPr>
            <a:endParaRPr lang="en-US" sz="2000" b="1" dirty="0"/>
          </a:p>
        </p:txBody>
      </p:sp>
    </p:spTree>
    <p:extLst>
      <p:ext uri="{BB962C8B-B14F-4D97-AF65-F5344CB8AC3E}">
        <p14:creationId xmlns:p14="http://schemas.microsoft.com/office/powerpoint/2010/main" val="1858635332"/>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77633" y="986917"/>
            <a:ext cx="6856842" cy="810133"/>
          </a:xfrm>
        </p:spPr>
        <p:txBody>
          <a:bodyPr>
            <a:normAutofit fontScale="90000"/>
          </a:bodyPr>
          <a:lstStyle/>
          <a:p>
            <a:r>
              <a:rPr lang="en-US" sz="3600" dirty="0"/>
              <a:t>Initial Charges for Consideration</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77950" y="6356349"/>
            <a:ext cx="188774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3</a:t>
            </a:fld>
            <a:endParaRPr lang="en-US" dirty="0"/>
          </a:p>
        </p:txBody>
      </p:sp>
      <p:sp>
        <p:nvSpPr>
          <p:cNvPr id="12" name="TextBox 11">
            <a:extLst>
              <a:ext uri="{FF2B5EF4-FFF2-40B4-BE49-F238E27FC236}">
                <a16:creationId xmlns:a16="http://schemas.microsoft.com/office/drawing/2014/main" id="{A95213DB-B61D-3EB1-DC57-CE813DEC411D}"/>
              </a:ext>
            </a:extLst>
          </p:cNvPr>
          <p:cNvSpPr txBox="1"/>
          <p:nvPr/>
        </p:nvSpPr>
        <p:spPr>
          <a:xfrm>
            <a:off x="324429" y="1797050"/>
            <a:ext cx="10763250" cy="498598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n-US" sz="2400" dirty="0"/>
              <a:t>Creating an actual Pension Board;</a:t>
            </a:r>
          </a:p>
          <a:p>
            <a:pPr>
              <a:lnSpc>
                <a:spcPct val="150000"/>
              </a:lnSpc>
            </a:pPr>
            <a:endParaRPr lang="en-US" sz="400" dirty="0"/>
          </a:p>
          <a:p>
            <a:pPr marL="342900" indent="-342900" algn="just">
              <a:buFont typeface="Wingdings" panose="05000000000000000000" pitchFamily="2" charset="2"/>
              <a:buChar char="Ø"/>
            </a:pPr>
            <a:r>
              <a:rPr lang="en-US" sz="2400" dirty="0"/>
              <a:t>Changing Vacancy Section so that a vacancy on a board must be filled by the same political party rather than allow for a Board to change an “R” seat to a “D” or vice versa;</a:t>
            </a:r>
          </a:p>
          <a:p>
            <a:pPr marL="342900" indent="-342900">
              <a:lnSpc>
                <a:spcPct val="150000"/>
              </a:lnSpc>
              <a:buFont typeface="Wingdings" panose="05000000000000000000" pitchFamily="2" charset="2"/>
              <a:buChar char="Ø"/>
            </a:pPr>
            <a:r>
              <a:rPr lang="en-US" sz="2400" dirty="0"/>
              <a:t>Changing Town Clerk from Elected to Appointed;</a:t>
            </a:r>
          </a:p>
          <a:p>
            <a:pPr marL="342900" indent="-342900">
              <a:lnSpc>
                <a:spcPct val="150000"/>
              </a:lnSpc>
              <a:buFont typeface="Wingdings" panose="05000000000000000000" pitchFamily="2" charset="2"/>
              <a:buChar char="Ø"/>
            </a:pPr>
            <a:r>
              <a:rPr lang="en-US" sz="2400" dirty="0"/>
              <a:t>Merging the Planning and Zoning Commission into one Commission;</a:t>
            </a:r>
          </a:p>
          <a:p>
            <a:pPr marL="342900" indent="-342900">
              <a:lnSpc>
                <a:spcPct val="150000"/>
              </a:lnSpc>
              <a:buFont typeface="Wingdings" panose="05000000000000000000" pitchFamily="2" charset="2"/>
              <a:buChar char="Ø"/>
            </a:pPr>
            <a:r>
              <a:rPr lang="en-US" sz="2400" dirty="0"/>
              <a:t>Look at the Budget Process to see if it can be streamlined;</a:t>
            </a:r>
          </a:p>
          <a:p>
            <a:pPr marL="342900" indent="-342900">
              <a:lnSpc>
                <a:spcPct val="150000"/>
              </a:lnSpc>
              <a:buFont typeface="Wingdings" panose="05000000000000000000" pitchFamily="2" charset="2"/>
              <a:buChar char="Ø"/>
            </a:pPr>
            <a:endParaRPr lang="en-US" sz="400" dirty="0"/>
          </a:p>
          <a:p>
            <a:pPr marL="342900" indent="-342900">
              <a:buFont typeface="Wingdings" panose="05000000000000000000" pitchFamily="2" charset="2"/>
              <a:buChar char="Ø"/>
            </a:pPr>
            <a:r>
              <a:rPr lang="en-US" sz="2400" dirty="0"/>
              <a:t>Create an alternate position for the Board of Assessment Appeals (especially for revaluation years) </a:t>
            </a:r>
            <a:r>
              <a:rPr lang="en-US" sz="2400" u="sng" dirty="0">
                <a:solidFill>
                  <a:schemeClr val="accent1">
                    <a:lumMod val="50000"/>
                  </a:schemeClr>
                </a:solidFill>
              </a:rPr>
              <a:t>https://cga.ct.gov/current/pub/chap_146.htm#sec_9-199</a:t>
            </a:r>
          </a:p>
          <a:p>
            <a:pPr marL="342900" indent="-342900">
              <a:buFont typeface="Wingdings" panose="05000000000000000000" pitchFamily="2" charset="2"/>
              <a:buChar char="Ø"/>
            </a:pPr>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92873463"/>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3" y="956755"/>
            <a:ext cx="7828392" cy="937133"/>
          </a:xfrm>
        </p:spPr>
        <p:txBody>
          <a:bodyPr>
            <a:normAutofit fontScale="90000"/>
          </a:bodyPr>
          <a:lstStyle/>
          <a:p>
            <a:r>
              <a:rPr lang="en-US" sz="3600" dirty="0"/>
              <a:t>Additional Charges for Consideration</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138335" y="6356349"/>
            <a:ext cx="1766977"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4</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390805"/>
            <a:ext cx="10810875" cy="2985433"/>
          </a:xfrm>
          <a:prstGeom prst="rect">
            <a:avLst/>
          </a:prstGeom>
          <a:noFill/>
        </p:spPr>
        <p:txBody>
          <a:bodyPr wrap="square" rtlCol="0">
            <a:spAutoFit/>
          </a:bodyPr>
          <a:lstStyle/>
          <a:p>
            <a:pPr marL="342900" indent="-342900" algn="just">
              <a:buFont typeface="Wingdings" panose="05000000000000000000" pitchFamily="2" charset="2"/>
              <a:buChar char="Ø"/>
            </a:pPr>
            <a:r>
              <a:rPr lang="en-US" sz="2400" dirty="0"/>
              <a:t>Term limits on all boards and commissions regardless of whether they are elected or appointed that no member serve for more than two terms.  This includes the ethics board.</a:t>
            </a:r>
          </a:p>
          <a:p>
            <a:endParaRPr lang="en-US" sz="1000" dirty="0"/>
          </a:p>
          <a:p>
            <a:pPr marL="342900" indent="-342900">
              <a:buFont typeface="Wingdings" panose="05000000000000000000" pitchFamily="2" charset="2"/>
              <a:buChar char="Ø"/>
            </a:pPr>
            <a:r>
              <a:rPr lang="en-US" sz="2400" dirty="0"/>
              <a:t>No chairman of any board or commission should serve as chairman for any more than one term.</a:t>
            </a:r>
          </a:p>
          <a:p>
            <a:endParaRPr lang="en-US" sz="1000" dirty="0"/>
          </a:p>
          <a:p>
            <a:pPr marL="342900" indent="-342900">
              <a:buFont typeface="Wingdings" panose="05000000000000000000" pitchFamily="2" charset="2"/>
              <a:buChar char="Ø"/>
            </a:pPr>
            <a:r>
              <a:rPr lang="en-US" sz="2400" dirty="0"/>
              <a:t>Municipal building committee should be among those where it is an elected committee with term limits.</a:t>
            </a:r>
          </a:p>
        </p:txBody>
      </p:sp>
    </p:spTree>
    <p:extLst>
      <p:ext uri="{BB962C8B-B14F-4D97-AF65-F5344CB8AC3E}">
        <p14:creationId xmlns:p14="http://schemas.microsoft.com/office/powerpoint/2010/main" val="1530445861"/>
      </p:ext>
    </p:extLst>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3" y="1006925"/>
            <a:ext cx="9057117" cy="840295"/>
          </a:xfrm>
        </p:spPr>
        <p:txBody>
          <a:bodyPr>
            <a:normAutofit fontScale="90000"/>
          </a:bodyPr>
          <a:lstStyle/>
          <a:p>
            <a:r>
              <a:rPr lang="en-US" sz="3600" dirty="0"/>
              <a:t>Additional Charges for Consideration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68519" y="6356350"/>
            <a:ext cx="1827362"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5</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229407"/>
            <a:ext cx="10810875" cy="2831544"/>
          </a:xfrm>
          <a:prstGeom prst="rect">
            <a:avLst/>
          </a:prstGeom>
          <a:noFill/>
        </p:spPr>
        <p:txBody>
          <a:bodyPr wrap="square" rtlCol="0">
            <a:spAutoFit/>
          </a:bodyPr>
          <a:lstStyle/>
          <a:p>
            <a:pPr marL="342900" indent="-342900" algn="just">
              <a:buFont typeface="Wingdings" panose="05000000000000000000" pitchFamily="2" charset="2"/>
              <a:buChar char="Ø"/>
            </a:pPr>
            <a:r>
              <a:rPr lang="en-US" sz="2400" dirty="0"/>
              <a:t>The list of boards and commissions should be reviewed each year by someone appointed by the First Selectman to eliminate any board, commission or </a:t>
            </a:r>
            <a:r>
              <a:rPr lang="en-US" sz="2400" dirty="0" err="1"/>
              <a:t>adhoc</a:t>
            </a:r>
            <a:r>
              <a:rPr lang="en-US" sz="2400" dirty="0"/>
              <a:t> committee that is no longer relevant or active.  These inactive groups should not appear on any calendar or listing of town boards.  Unless it is shown that they have a valid and relevant reason for their existence they should be removed  so that the town can focus on those boards that are most significant.</a:t>
            </a:r>
          </a:p>
          <a:p>
            <a:pPr marL="342900" indent="-342900">
              <a:buFont typeface="Wingdings" panose="05000000000000000000" pitchFamily="2" charset="2"/>
              <a:buChar char="Ø"/>
            </a:pPr>
            <a:endParaRPr lang="en-US" sz="1000" dirty="0"/>
          </a:p>
        </p:txBody>
      </p:sp>
    </p:spTree>
    <p:extLst>
      <p:ext uri="{BB962C8B-B14F-4D97-AF65-F5344CB8AC3E}">
        <p14:creationId xmlns:p14="http://schemas.microsoft.com/office/powerpoint/2010/main" val="2819568981"/>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9057117" cy="840295"/>
          </a:xfrm>
        </p:spPr>
        <p:txBody>
          <a:bodyPr>
            <a:normAutofit fontScale="90000"/>
          </a:bodyPr>
          <a:lstStyle/>
          <a:p>
            <a:r>
              <a:rPr lang="en-US" sz="3600" dirty="0"/>
              <a:t>Additional Charges for Consideration – cont’d</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68519" y="6356350"/>
            <a:ext cx="1827362"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6</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360512" y="1665879"/>
            <a:ext cx="10810875" cy="5014321"/>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n-US" sz="2400" dirty="0"/>
              <a:t>§C3-2 Terminology and definitions pertaining to the Town Treasurer.</a:t>
            </a:r>
          </a:p>
          <a:p>
            <a:pPr marL="342900" indent="-342900" algn="just">
              <a:lnSpc>
                <a:spcPct val="150000"/>
              </a:lnSpc>
              <a:buFont typeface="Wingdings" panose="05000000000000000000" pitchFamily="2" charset="2"/>
              <a:buChar char="Ø"/>
            </a:pPr>
            <a:r>
              <a:rPr lang="en-US" sz="2400" dirty="0"/>
              <a:t>§C5-5 The method and timing of compensation for selectmen.</a:t>
            </a:r>
          </a:p>
          <a:p>
            <a:pPr marL="342900" indent="-342900">
              <a:lnSpc>
                <a:spcPct val="150000"/>
              </a:lnSpc>
              <a:buFont typeface="Wingdings" panose="05000000000000000000" pitchFamily="2" charset="2"/>
              <a:buChar char="Ø"/>
            </a:pPr>
            <a:r>
              <a:rPr lang="en-US" sz="2400" dirty="0"/>
              <a:t>§C6-1 Review of appointed officers and if they should be employees.</a:t>
            </a:r>
          </a:p>
          <a:p>
            <a:pPr marL="342900" indent="-342900">
              <a:lnSpc>
                <a:spcPct val="150000"/>
              </a:lnSpc>
              <a:buFont typeface="Wingdings" panose="05000000000000000000" pitchFamily="2" charset="2"/>
              <a:buChar char="Ø"/>
            </a:pPr>
            <a:r>
              <a:rPr lang="en-US" sz="2400" dirty="0"/>
              <a:t>Review Article VIII Finance and Taxation.</a:t>
            </a:r>
          </a:p>
          <a:p>
            <a:pPr marL="800100" lvl="1" indent="-342900">
              <a:buFont typeface="Wingdings" panose="05000000000000000000" pitchFamily="2" charset="2"/>
              <a:buChar char="Ø"/>
            </a:pPr>
            <a:r>
              <a:rPr lang="en-US" sz="2400" dirty="0"/>
              <a:t>§C8-1 C. Technical Correction – Books and accounts to Financial Statements.</a:t>
            </a:r>
          </a:p>
          <a:p>
            <a:pPr marL="800100" lvl="1" indent="-342900">
              <a:buFont typeface="Wingdings" panose="05000000000000000000" pitchFamily="2" charset="2"/>
              <a:buChar char="Ø"/>
            </a:pPr>
            <a:r>
              <a:rPr lang="en-US" sz="2400" dirty="0"/>
              <a:t>§C8-2 A. Look at last sentence, is it necessary?</a:t>
            </a:r>
          </a:p>
          <a:p>
            <a:pPr marL="800100" lvl="1" indent="-342900">
              <a:buFont typeface="Wingdings" panose="05000000000000000000" pitchFamily="2" charset="2"/>
              <a:buChar char="Ø"/>
            </a:pPr>
            <a:r>
              <a:rPr lang="en-US" sz="2400" dirty="0"/>
              <a:t>§C8-5 Special Appropriations and transfers.</a:t>
            </a:r>
          </a:p>
          <a:p>
            <a:pPr marL="800100" lvl="1" indent="-342900">
              <a:buFont typeface="Wingdings" panose="05000000000000000000" pitchFamily="2" charset="2"/>
              <a:buChar char="Ø"/>
            </a:pPr>
            <a:r>
              <a:rPr lang="en-US" sz="2400" dirty="0"/>
              <a:t>§C8-7 Purchases</a:t>
            </a:r>
          </a:p>
          <a:p>
            <a:pPr marL="800100" lvl="1" indent="-342900">
              <a:buFont typeface="Wingdings" panose="05000000000000000000" pitchFamily="2" charset="2"/>
              <a:buChar char="Ø"/>
            </a:pPr>
            <a:r>
              <a:rPr lang="en-US" sz="2400" dirty="0"/>
              <a:t>§C8-8 Borrowing</a:t>
            </a:r>
          </a:p>
          <a:p>
            <a:pPr marL="342900" indent="-342900">
              <a:lnSpc>
                <a:spcPct val="150000"/>
              </a:lnSpc>
              <a:buFont typeface="Wingdings" panose="05000000000000000000" pitchFamily="2" charset="2"/>
              <a:buChar char="Ø"/>
            </a:pPr>
            <a:r>
              <a:rPr lang="en-US" sz="2400" dirty="0"/>
              <a:t>§C10-3 Article X Ethics, pertaining to conflict of interest.</a:t>
            </a:r>
          </a:p>
        </p:txBody>
      </p:sp>
    </p:spTree>
    <p:extLst>
      <p:ext uri="{BB962C8B-B14F-4D97-AF65-F5344CB8AC3E}">
        <p14:creationId xmlns:p14="http://schemas.microsoft.com/office/powerpoint/2010/main" val="3283139768"/>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fontScale="90000"/>
          </a:bodyPr>
          <a:lstStyle/>
          <a:p>
            <a:r>
              <a:rPr lang="en-US" sz="3600" dirty="0"/>
              <a:t>Community Input via the Public Hearing</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90890" y="6356349"/>
            <a:ext cx="1861868"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7</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310012" y="2132013"/>
            <a:ext cx="10810875" cy="3948966"/>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en-US" sz="2400" dirty="0"/>
              <a:t>Separating Town and Education Budget votes.</a:t>
            </a:r>
          </a:p>
          <a:p>
            <a:pPr marL="342900" indent="-342900" algn="just">
              <a:lnSpc>
                <a:spcPct val="150000"/>
              </a:lnSpc>
              <a:buFont typeface="Wingdings" panose="05000000000000000000" pitchFamily="2" charset="2"/>
              <a:buChar char="Ø"/>
            </a:pPr>
            <a:r>
              <a:rPr lang="en-US" sz="2400" dirty="0"/>
              <a:t>Review Board of Ethics charge and §C4-11 BoS Investigations.</a:t>
            </a:r>
          </a:p>
          <a:p>
            <a:pPr marL="342900" indent="-342900">
              <a:lnSpc>
                <a:spcPct val="150000"/>
              </a:lnSpc>
              <a:buFont typeface="Wingdings" panose="05000000000000000000" pitchFamily="2" charset="2"/>
              <a:buChar char="Ø"/>
            </a:pPr>
            <a:r>
              <a:rPr lang="en-US" sz="2400" dirty="0"/>
              <a:t>Review of purchasing language.</a:t>
            </a:r>
          </a:p>
          <a:p>
            <a:pPr marL="342900" indent="-342900">
              <a:lnSpc>
                <a:spcPct val="150000"/>
              </a:lnSpc>
              <a:buFont typeface="Wingdings" panose="05000000000000000000" pitchFamily="2" charset="2"/>
              <a:buChar char="Ø"/>
            </a:pPr>
            <a:r>
              <a:rPr lang="en-US" sz="2400" dirty="0"/>
              <a:t>Review of voting rules at Annual Town Meetings.</a:t>
            </a:r>
          </a:p>
          <a:p>
            <a:pPr marL="342900" indent="-342900">
              <a:lnSpc>
                <a:spcPct val="150000"/>
              </a:lnSpc>
              <a:buFont typeface="Wingdings" panose="05000000000000000000" pitchFamily="2" charset="2"/>
              <a:buChar char="Ø"/>
            </a:pPr>
            <a:endParaRPr lang="en-US" sz="800" dirty="0"/>
          </a:p>
          <a:p>
            <a:pPr marL="342900" indent="-342900">
              <a:buFont typeface="Wingdings" panose="05000000000000000000" pitchFamily="2" charset="2"/>
              <a:buChar char="Ø"/>
            </a:pPr>
            <a:r>
              <a:rPr lang="en-US" sz="2400" dirty="0"/>
              <a:t>Review the Board of Finance composition.  Consideration of addition of a seventh member and removing the role of the first selectman.</a:t>
            </a:r>
          </a:p>
          <a:p>
            <a:pPr marL="342900" indent="-342900">
              <a:lnSpc>
                <a:spcPct val="150000"/>
              </a:lnSpc>
              <a:buFont typeface="Wingdings" panose="05000000000000000000" pitchFamily="2" charset="2"/>
              <a:buChar char="Ø"/>
            </a:pPr>
            <a:r>
              <a:rPr lang="en-US" sz="2400" dirty="0"/>
              <a:t>Timing of Charter Revision vote – state vs. municipal election cycle.</a:t>
            </a:r>
          </a:p>
          <a:p>
            <a:pPr marL="342900" indent="-342900">
              <a:lnSpc>
                <a:spcPct val="150000"/>
              </a:lnSpc>
              <a:buFont typeface="Wingdings" panose="05000000000000000000" pitchFamily="2" charset="2"/>
              <a:buChar char="Ø"/>
            </a:pPr>
            <a:endParaRPr lang="en-US" sz="800" dirty="0"/>
          </a:p>
        </p:txBody>
      </p:sp>
    </p:spTree>
    <p:extLst>
      <p:ext uri="{BB962C8B-B14F-4D97-AF65-F5344CB8AC3E}">
        <p14:creationId xmlns:p14="http://schemas.microsoft.com/office/powerpoint/2010/main" val="2152804834"/>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fontScale="90000"/>
          </a:bodyPr>
          <a:lstStyle/>
          <a:p>
            <a:r>
              <a:rPr lang="en-US" sz="3600" dirty="0"/>
              <a:t>Community Input via the Public Hearing</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90890" y="6356349"/>
            <a:ext cx="1861868"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8</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228851"/>
            <a:ext cx="10810875" cy="327782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endParaRPr lang="en-US" sz="800" dirty="0"/>
          </a:p>
          <a:p>
            <a:pPr marL="342900" indent="-342900" algn="just">
              <a:buFont typeface="Wingdings" panose="05000000000000000000" pitchFamily="2" charset="2"/>
              <a:buChar char="Ø"/>
            </a:pPr>
            <a:r>
              <a:rPr lang="en-US" sz="2400" dirty="0"/>
              <a:t>Consideration of borrowing thresholds and requirements for percentage of voters.</a:t>
            </a:r>
          </a:p>
          <a:p>
            <a:pPr marL="342900" indent="-342900">
              <a:lnSpc>
                <a:spcPct val="150000"/>
              </a:lnSpc>
              <a:buFont typeface="Wingdings" panose="05000000000000000000" pitchFamily="2" charset="2"/>
              <a:buChar char="Ø"/>
            </a:pPr>
            <a:r>
              <a:rPr lang="en-US" sz="2400" dirty="0"/>
              <a:t>Consideration of an appeal process from Board of Finance decisions.</a:t>
            </a:r>
          </a:p>
          <a:p>
            <a:pPr marL="342900" indent="-342900">
              <a:lnSpc>
                <a:spcPct val="150000"/>
              </a:lnSpc>
              <a:buFont typeface="Wingdings" panose="05000000000000000000" pitchFamily="2" charset="2"/>
              <a:buChar char="Ø"/>
            </a:pPr>
            <a:endParaRPr lang="en-US" sz="1000" dirty="0"/>
          </a:p>
          <a:p>
            <a:pPr marL="342900" indent="-342900">
              <a:buFont typeface="Wingdings" panose="05000000000000000000" pitchFamily="2" charset="2"/>
              <a:buChar char="Ø"/>
            </a:pPr>
            <a:r>
              <a:rPr lang="en-US" sz="2400" dirty="0"/>
              <a:t>Changing the term of office from two years to four years for the three selectmen.</a:t>
            </a:r>
          </a:p>
          <a:p>
            <a:endParaRPr lang="en-US" sz="2400" dirty="0"/>
          </a:p>
          <a:p>
            <a:pPr marL="342900" indent="-342900">
              <a:buFont typeface="Wingdings" panose="05000000000000000000" pitchFamily="2" charset="2"/>
              <a:buChar char="Ø"/>
            </a:pPr>
            <a:r>
              <a:rPr lang="en-US" sz="2400" dirty="0"/>
              <a:t>Youth Commission proposed changes.</a:t>
            </a:r>
          </a:p>
        </p:txBody>
      </p:sp>
    </p:spTree>
    <p:extLst>
      <p:ext uri="{BB962C8B-B14F-4D97-AF65-F5344CB8AC3E}">
        <p14:creationId xmlns:p14="http://schemas.microsoft.com/office/powerpoint/2010/main" val="736472812"/>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115FF41-AFA4-4D25-AB42-AB034F4B4FEC}"/>
              </a:ext>
            </a:extLst>
          </p:cNvPr>
          <p:cNvSpPr>
            <a:spLocks noGrp="1"/>
          </p:cNvSpPr>
          <p:nvPr>
            <p:ph type="title"/>
          </p:nvPr>
        </p:nvSpPr>
        <p:spPr>
          <a:xfrm>
            <a:off x="2296682" y="956755"/>
            <a:ext cx="7990317" cy="937133"/>
          </a:xfrm>
        </p:spPr>
        <p:txBody>
          <a:bodyPr>
            <a:normAutofit/>
          </a:bodyPr>
          <a:lstStyle/>
          <a:p>
            <a:r>
              <a:rPr lang="en-US" sz="3600" dirty="0"/>
              <a:t>Commission Actions</a:t>
            </a:r>
          </a:p>
        </p:txBody>
      </p:sp>
      <p:sp>
        <p:nvSpPr>
          <p:cNvPr id="9" name="Date Placeholder 8">
            <a:extLst>
              <a:ext uri="{FF2B5EF4-FFF2-40B4-BE49-F238E27FC236}">
                <a16:creationId xmlns:a16="http://schemas.microsoft.com/office/drawing/2014/main" id="{D45C472E-4078-40A0-83A2-652E8356EDCB}"/>
              </a:ext>
            </a:extLst>
          </p:cNvPr>
          <p:cNvSpPr>
            <a:spLocks noGrp="1"/>
          </p:cNvSpPr>
          <p:nvPr>
            <p:ph type="dt" sz="half" idx="10"/>
          </p:nvPr>
        </p:nvSpPr>
        <p:spPr>
          <a:xfrm>
            <a:off x="9055579" y="6355032"/>
            <a:ext cx="1853242" cy="365125"/>
          </a:xfrm>
        </p:spPr>
        <p:txBody>
          <a:bodyPr/>
          <a:lstStyle/>
          <a:p>
            <a:r>
              <a:rPr lang="en-US" dirty="0"/>
              <a:t>January 30, 2023</a:t>
            </a:r>
          </a:p>
        </p:txBody>
      </p:sp>
      <p:sp>
        <p:nvSpPr>
          <p:cNvPr id="10" name="Footer Placeholder 9">
            <a:extLst>
              <a:ext uri="{FF2B5EF4-FFF2-40B4-BE49-F238E27FC236}">
                <a16:creationId xmlns:a16="http://schemas.microsoft.com/office/drawing/2014/main" id="{A8C7C3A0-5E78-49C8-B8D4-F3DF62B2BC93}"/>
              </a:ext>
            </a:extLst>
          </p:cNvPr>
          <p:cNvSpPr>
            <a:spLocks noGrp="1"/>
          </p:cNvSpPr>
          <p:nvPr>
            <p:ph type="ftr" sz="quarter" idx="11"/>
          </p:nvPr>
        </p:nvSpPr>
        <p:spPr/>
        <p:txBody>
          <a:bodyPr/>
          <a:lstStyle/>
          <a:p>
            <a:r>
              <a:rPr lang="en-US" dirty="0">
                <a:latin typeface="Stencil" panose="040409050D0802020404" pitchFamily="82" charset="0"/>
              </a:rPr>
              <a:t>Draft Presentation</a:t>
            </a:r>
          </a:p>
        </p:txBody>
      </p:sp>
      <p:sp>
        <p:nvSpPr>
          <p:cNvPr id="11" name="Slide Number Placeholder 10">
            <a:extLst>
              <a:ext uri="{FF2B5EF4-FFF2-40B4-BE49-F238E27FC236}">
                <a16:creationId xmlns:a16="http://schemas.microsoft.com/office/drawing/2014/main" id="{56AE2454-CE9A-4A6B-AB5A-349E0D967654}"/>
              </a:ext>
            </a:extLst>
          </p:cNvPr>
          <p:cNvSpPr>
            <a:spLocks noGrp="1"/>
          </p:cNvSpPr>
          <p:nvPr>
            <p:ph type="sldNum" sz="quarter" idx="12"/>
          </p:nvPr>
        </p:nvSpPr>
        <p:spPr/>
        <p:txBody>
          <a:bodyPr/>
          <a:lstStyle/>
          <a:p>
            <a:fld id="{D8DA9DAA-006C-4F4B-980E-E3DF019B24E2}" type="slidenum">
              <a:rPr lang="en-US" smtClean="0"/>
              <a:pPr/>
              <a:t>9</a:t>
            </a:fld>
            <a:endParaRPr lang="en-US" dirty="0"/>
          </a:p>
        </p:txBody>
      </p:sp>
      <p:pic>
        <p:nvPicPr>
          <p:cNvPr id="8" name="Picture 7" descr="Logo&#10;&#10;Description automatically generated">
            <a:extLst>
              <a:ext uri="{FF2B5EF4-FFF2-40B4-BE49-F238E27FC236}">
                <a16:creationId xmlns:a16="http://schemas.microsoft.com/office/drawing/2014/main" id="{865E3898-C1D6-BFE6-2855-67CAD60B9C2B}"/>
              </a:ext>
            </a:extLst>
          </p:cNvPr>
          <p:cNvPicPr>
            <a:picLocks noChangeAspect="1"/>
          </p:cNvPicPr>
          <p:nvPr/>
        </p:nvPicPr>
        <p:blipFill>
          <a:blip r:embed="rId2"/>
          <a:stretch>
            <a:fillRect/>
          </a:stretch>
        </p:blipFill>
        <p:spPr>
          <a:xfrm>
            <a:off x="438150" y="177800"/>
            <a:ext cx="1619250" cy="16192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2" name="TextBox 1">
            <a:extLst>
              <a:ext uri="{FF2B5EF4-FFF2-40B4-BE49-F238E27FC236}">
                <a16:creationId xmlns:a16="http://schemas.microsoft.com/office/drawing/2014/main" id="{DCB90525-E9BD-A8BA-24B4-FF96D620513D}"/>
              </a:ext>
            </a:extLst>
          </p:cNvPr>
          <p:cNvSpPr txBox="1"/>
          <p:nvPr/>
        </p:nvSpPr>
        <p:spPr>
          <a:xfrm>
            <a:off x="438150" y="2082761"/>
            <a:ext cx="10810875" cy="4401205"/>
          </a:xfrm>
          <a:prstGeom prst="rect">
            <a:avLst/>
          </a:prstGeom>
          <a:noFill/>
        </p:spPr>
        <p:txBody>
          <a:bodyPr wrap="square" rtlCol="0">
            <a:spAutoFit/>
          </a:bodyPr>
          <a:lstStyle/>
          <a:p>
            <a:pPr marL="457200" indent="-457200">
              <a:buFont typeface="+mj-lt"/>
              <a:buAutoNum type="arabicPeriod"/>
            </a:pPr>
            <a:r>
              <a:rPr lang="en-US" sz="2400" b="1" dirty="0"/>
              <a:t>Creating an actual Pension Board </a:t>
            </a:r>
            <a:r>
              <a:rPr lang="en-US" sz="2400" dirty="0"/>
              <a:t>– </a:t>
            </a:r>
            <a:r>
              <a:rPr lang="en-US" sz="2400" dirty="0">
                <a:effectLst/>
                <a:ea typeface="Calibri" panose="020F0502020204030204" pitchFamily="34" charset="0"/>
                <a:cs typeface="Times New Roman" panose="02020603050405020304" pitchFamily="18" charset="0"/>
              </a:rPr>
              <a:t>The Retirement Benefits Advisory Board, RBAC, already exists. Our suggestion is that we task this group with these duties. The commission took no action.</a:t>
            </a:r>
            <a:endParaRPr lang="en-US" sz="2400" dirty="0"/>
          </a:p>
          <a:p>
            <a:pPr marL="342900" indent="-342900">
              <a:buFont typeface="+mj-lt"/>
              <a:buAutoNum type="arabicPeriod"/>
            </a:pPr>
            <a:endParaRPr lang="en-US" sz="2400" dirty="0"/>
          </a:p>
          <a:p>
            <a:pPr marL="457200" indent="-457200" algn="just">
              <a:buFont typeface="+mj-lt"/>
              <a:buAutoNum type="arabicPeriod"/>
            </a:pPr>
            <a:r>
              <a:rPr lang="en-US" sz="2400" b="1" dirty="0"/>
              <a:t>Changing Vacancy Section </a:t>
            </a:r>
            <a:r>
              <a:rPr lang="en-US" sz="2400" dirty="0"/>
              <a:t>– the committee recognizes that it would not benefit the community to restrict the pool of candidates solely based upon party affiliation. Additionally, the committee notes that forty-three percent of our electorate are unaffiliated members.  The committee voted for verbiage to eliminate any existing ambiguities. </a:t>
            </a:r>
            <a:r>
              <a:rPr lang="en-US" sz="2400" dirty="0">
                <a:solidFill>
                  <a:schemeClr val="accent2">
                    <a:lumMod val="75000"/>
                  </a:schemeClr>
                </a:solidFill>
                <a:effectLst/>
                <a:ea typeface="Calibri" panose="020F0502020204030204" pitchFamily="34" charset="0"/>
              </a:rPr>
              <a:t>All vacancies referenced in this section shall be filled regardless of political affiliation and in accordance with § C2-4 of this charter.</a:t>
            </a:r>
          </a:p>
          <a:p>
            <a:pPr marL="342900" indent="-342900">
              <a:buFont typeface="+mj-lt"/>
              <a:buAutoNum type="arabicPeriod"/>
            </a:pPr>
            <a:endParaRPr lang="en-US" sz="800" dirty="0">
              <a:solidFill>
                <a:schemeClr val="accent2">
                  <a:lumMod val="75000"/>
                </a:schemeClr>
              </a:solidFill>
              <a:effectLst/>
              <a:ea typeface="Calibri" panose="020F0502020204030204" pitchFamily="34" charset="0"/>
            </a:endParaRPr>
          </a:p>
          <a:p>
            <a:pPr marL="342900" indent="-342900">
              <a:buFont typeface="+mj-lt"/>
              <a:buAutoNum type="arabicPeriod"/>
            </a:pPr>
            <a:endParaRPr lang="en-US" sz="800" dirty="0"/>
          </a:p>
        </p:txBody>
      </p:sp>
    </p:spTree>
    <p:extLst>
      <p:ext uri="{BB962C8B-B14F-4D97-AF65-F5344CB8AC3E}">
        <p14:creationId xmlns:p14="http://schemas.microsoft.com/office/powerpoint/2010/main" val="1426826428"/>
      </p:ext>
    </p:extLst>
  </p:cSld>
  <p:clrMapOvr>
    <a:masterClrMapping/>
  </p:clrMapOvr>
  <p:transition spd="med">
    <p:pull/>
  </p:transition>
</p:sld>
</file>

<file path=ppt/theme/theme1.xml><?xml version="1.0" encoding="utf-8"?>
<a:theme xmlns:a="http://schemas.openxmlformats.org/drawingml/2006/main" name="GradientUnivers">
  <a:themeElements>
    <a:clrScheme name="Gradient">
      <a:dk1>
        <a:sysClr val="windowText" lastClr="000000"/>
      </a:dk1>
      <a:lt1>
        <a:sysClr val="window" lastClr="FFFFFF"/>
      </a:lt1>
      <a:dk2>
        <a:srgbClr val="10013F"/>
      </a:dk2>
      <a:lt2>
        <a:srgbClr val="F2F0FF"/>
      </a:lt2>
      <a:accent1>
        <a:srgbClr val="814DFF"/>
      </a:accent1>
      <a:accent2>
        <a:srgbClr val="243FFF"/>
      </a:accent2>
      <a:accent3>
        <a:srgbClr val="FF83B6"/>
      </a:accent3>
      <a:accent4>
        <a:srgbClr val="FF9022"/>
      </a:accent4>
      <a:accent5>
        <a:srgbClr val="FF1F85"/>
      </a:accent5>
      <a:accent6>
        <a:srgbClr val="1A98FF"/>
      </a:accent6>
      <a:hlink>
        <a:srgbClr val="0563C1"/>
      </a:hlink>
      <a:folHlink>
        <a:srgbClr val="954F72"/>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Univers"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8E00D1-8EA3-4E42-801D-0253E1EAFC21}">
  <ds:schemaRefs>
    <ds:schemaRef ds:uri="http://schemas.microsoft.com/sharepoint/v3/contenttype/forms"/>
  </ds:schemaRefs>
</ds:datastoreItem>
</file>

<file path=customXml/itemProps2.xml><?xml version="1.0" encoding="utf-8"?>
<ds:datastoreItem xmlns:ds="http://schemas.openxmlformats.org/officeDocument/2006/customXml" ds:itemID="{99919F73-B6C2-4A43-95E2-833EC48925FE}">
  <ds:schemaRefs>
    <ds:schemaRef ds:uri="http://purl.org/dc/elements/1.1/"/>
    <ds:schemaRef ds:uri="71af3243-3dd4-4a8d-8c0d-dd76da1f02a5"/>
    <ds:schemaRef ds:uri="16c05727-aa75-4e4a-9b5f-8a80a1165891"/>
    <ds:schemaRef ds:uri="http://www.w3.org/XML/1998/namespace"/>
    <ds:schemaRef ds:uri="http://schemas.microsoft.com/office/2006/documentManagement/type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ABC329F5-30EE-4BF7-AA2A-B837B51416B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1701</TotalTime>
  <Words>2074</Words>
  <Application>Microsoft Office PowerPoint</Application>
  <PresentationFormat>Widescreen</PresentationFormat>
  <Paragraphs>200</Paragraphs>
  <Slides>23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Cavolini</vt:lpstr>
      <vt:lpstr>Comic Sans MS</vt:lpstr>
      <vt:lpstr>Poor Richard</vt:lpstr>
      <vt:lpstr>Stencil</vt:lpstr>
      <vt:lpstr>Times New Roman</vt:lpstr>
      <vt:lpstr>Univers</vt:lpstr>
      <vt:lpstr>Wingdings</vt:lpstr>
      <vt:lpstr>GradientUnivers</vt:lpstr>
      <vt:lpstr>Brookfield Charter Revision Commission    Draft Presentation</vt:lpstr>
      <vt:lpstr>Introduction</vt:lpstr>
      <vt:lpstr>Initial Charges for Consideration</vt:lpstr>
      <vt:lpstr>Additional Charges for Consideration</vt:lpstr>
      <vt:lpstr>Additional Charges for Consideration – cont’d</vt:lpstr>
      <vt:lpstr>Additional Charges for Consideration – cont’d</vt:lpstr>
      <vt:lpstr>Community Input via the Public Hearing</vt:lpstr>
      <vt:lpstr>Community Input via the Public Hearing</vt:lpstr>
      <vt:lpstr>Commission Actions</vt:lpstr>
      <vt:lpstr>Commission Actions – cont’d</vt:lpstr>
      <vt:lpstr>Commission Actions – cont’d</vt:lpstr>
      <vt:lpstr>Commission Actions – cont’d</vt:lpstr>
      <vt:lpstr>Commission Actions – cont’d</vt:lpstr>
      <vt:lpstr>Commission Actions – cont’d</vt:lpstr>
      <vt:lpstr>Commission Actions – cont’d</vt:lpstr>
      <vt:lpstr>Commission Actions – cont’d</vt:lpstr>
      <vt:lpstr>Commission Actions – cont’d</vt:lpstr>
      <vt:lpstr>Commission Actions – cont’d</vt:lpstr>
      <vt:lpstr>Commission Actions – cont’d</vt:lpstr>
      <vt:lpstr>Commission Actions – pending</vt:lpstr>
      <vt:lpstr>Summary of Enhancements</vt:lpstr>
      <vt:lpstr>Other Highlights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Brookfield Charter Revision Commission    Draft Presentation</dc:title>
  <dc:creator>Allison Gianazza</dc:creator>
  <cp:lastModifiedBy>Lisa Delp</cp:lastModifiedBy>
  <cp:revision>52</cp:revision>
  <dcterms:created xsi:type="dcterms:W3CDTF">2023-01-02T19:03:49Z</dcterms:created>
  <dcterms:modified xsi:type="dcterms:W3CDTF">2023-01-30T18:21:27Z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